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jpeg" ContentType="image/jpeg"/>
  <Default Extension="png" ContentType="image/png"/>
  <Override PartName="/ppt/presentation.xml" ContentType="application/vnd.openxmlformats-officedocument.presentationml.presentation.main+xml"/>
  <Override PartName="/ppt/slideMasters/slideMaster.xml" ContentType="application/vnd.openxmlformats-officedocument.presentationml.slideMaster+xml"/>
  <Override PartName="/ppt/slideLayouts/slideLayout.xml" ContentType="application/vnd.openxmlformats-officedocument.presentationml.slideLayout+xml"/>
  <Override PartName="/ppt/theme/theme.xml" ContentType="application/vnd.openxmlformats-officedocument.theme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</Types>
</file>

<file path=_rels/.rels>&#65279;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/Relationships>
</file>

<file path=ppt/presentation.xml><?xml version="1.0" encoding="utf-8"?>
<p:presentation xmlns:p="http://schemas.openxmlformats.org/presentationml/2006/main" xmlns:a="http://schemas.openxmlformats.org/drawingml/2006/main" xmlns:r="http://schemas.openxmlformats.org/officeDocument/2006/relationships">
  <p:sldMasterIdLst>
    <p:sldMasterId id="2147483648" r:id="rId1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  <p:sldId id="264" r:id="rId13"/>
    <p:sldId id="265" r:id="rId14"/>
    <p:sldId id="266" r:id="rId15"/>
    <p:sldId id="267" r:id="rId16"/>
    <p:sldId id="268" r:id="rId17"/>
    <p:sldId id="269" r:id="rId18"/>
    <p:sldId id="270" r:id="rId19"/>
    <p:sldId id="271" r:id="rId20"/>
    <p:sldId id="272" r:id="rId21"/>
    <p:sldId id="273" r:id="rId22"/>
  </p:sldIdLst>
  <p:sldSz cx="12192000" cy="6858000"/>
  <p:notesSz cx="6858000" cy="9144000"/>
</p:presentation>
</file>

<file path=ppt/presProps.xml><?xml version="1.0" encoding="utf-8"?>
<p:presentationPr xmlns:p="http://schemas.openxmlformats.org/presentationml/2006/main" xmlns:a="http://schemas.openxmlformats.org/drawingml/2006/main" xmlns:r="http://schemas.openxmlformats.org/officeDocument/2006/relationships">
</p:presentationPr>
</file>

<file path=ppt/tableStyles.xml><?xml version="1.0" encoding="utf-8"?>
<a:tblStyleLst xmlns:a="http://schemas.openxmlformats.org/drawingml/2006/main" def="{5C22544A-7EE6-4342-B048-85BDC9FD1C3A}">
</a:tblStyleLst>
</file>

<file path=ppt/_rels/presentation.xml.rels>&#65279;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.xml"/><Relationship Id="rId2" Type="http://schemas.openxmlformats.org/officeDocument/2006/relationships/theme" Target="theme/theme.xml"/><Relationship Id="rId3" Type="http://schemas.openxmlformats.org/officeDocument/2006/relationships/presProps" Target="presProps.xml"/><Relationship Id="rId4" Type="http://schemas.openxmlformats.org/officeDocument/2006/relationships/tableStyles" Target="tableStyles.xml"/><Relationship Id="rId5" Type="http://schemas.openxmlformats.org/officeDocument/2006/relationships/slide" Target="slides/slide1.xml"/><Relationship Id="rId6" Type="http://schemas.openxmlformats.org/officeDocument/2006/relationships/slide" Target="slides/slide2.xml"/><Relationship Id="rId7" Type="http://schemas.openxmlformats.org/officeDocument/2006/relationships/slide" Target="slides/slide3.xml"/><Relationship Id="rId8" Type="http://schemas.openxmlformats.org/officeDocument/2006/relationships/slide" Target="slides/slide4.xml"/><Relationship Id="rId9" Type="http://schemas.openxmlformats.org/officeDocument/2006/relationships/slide" Target="slides/slide5.xml"/><Relationship Id="rId10" Type="http://schemas.openxmlformats.org/officeDocument/2006/relationships/slide" Target="slides/slide6.xml"/><Relationship Id="rId11" Type="http://schemas.openxmlformats.org/officeDocument/2006/relationships/slide" Target="slides/slide7.xml"/><Relationship Id="rId12" Type="http://schemas.openxmlformats.org/officeDocument/2006/relationships/slide" Target="slides/slide8.xml"/><Relationship Id="rId13" Type="http://schemas.openxmlformats.org/officeDocument/2006/relationships/slide" Target="slides/slide9.xml"/><Relationship Id="rId14" Type="http://schemas.openxmlformats.org/officeDocument/2006/relationships/slide" Target="slides/slide10.xml"/><Relationship Id="rId15" Type="http://schemas.openxmlformats.org/officeDocument/2006/relationships/slide" Target="slides/slide11.xml"/><Relationship Id="rId16" Type="http://schemas.openxmlformats.org/officeDocument/2006/relationships/slide" Target="slides/slide12.xml"/><Relationship Id="rId17" Type="http://schemas.openxmlformats.org/officeDocument/2006/relationships/slide" Target="slides/slide13.xml"/><Relationship Id="rId18" Type="http://schemas.openxmlformats.org/officeDocument/2006/relationships/slide" Target="slides/slide14.xml"/><Relationship Id="rId19" Type="http://schemas.openxmlformats.org/officeDocument/2006/relationships/slide" Target="slides/slide15.xml"/><Relationship Id="rId20" Type="http://schemas.openxmlformats.org/officeDocument/2006/relationships/slide" Target="slides/slide16.xml"/><Relationship Id="rId21" Type="http://schemas.openxmlformats.org/officeDocument/2006/relationships/slide" Target="slides/slide17.xml"/><Relationship Id="rId22" Type="http://schemas.openxmlformats.org/officeDocument/2006/relationships/slide" Target="slides/slide18.xml"/></Relationships>
</file>

<file path=ppt/slideLayouts/_rels/slideLayout.xml.rels>&#65279;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.xml"/></Relationships>
</file>

<file path=ppt/slideLayouts/slideLayout.xml><?xml version="1.0" encoding="utf-8"?>
<p:sldLayout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Ovr>
    <a:masterClrMapping/>
  </p:clrMapOvr>
</p:sldLayout>
</file>

<file path=ppt/slideMasters/_rels/slideMaster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Relationship Id="rId2" Type="http://schemas.openxmlformats.org/officeDocument/2006/relationships/theme" Target="../theme/theme.xml"/></Relationships>
</file>

<file path=ppt/slideMasters/slideMaster.xml><?xml version="1.0" encoding="utf-8"?>
<p:sldMaster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/>
    <p:bodyStyle/>
    <p:otherStyle/>
  </p:txStyles>
</p:sldMaster>
</file>

<file path=ppt/slides/_rels/slide1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1.jpeg"/><Relationship Id="rId1" Type="http://schemas.openxmlformats.org/officeDocument/2006/relationships/slideLayout" Target="../slideLayouts/slideLayout.xml"/></Relationships>
</file>

<file path=ppt/slides/_rels/slide10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1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2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6.jpeg"/><Relationship Id="rId1" Type="http://schemas.openxmlformats.org/officeDocument/2006/relationships/slideLayout" Target="../slideLayouts/slideLayout.xml"/></Relationships>
</file>

<file path=ppt/slides/_rels/slide13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4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5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6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7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18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7.jpeg"/><Relationship Id="rId1" Type="http://schemas.openxmlformats.org/officeDocument/2006/relationships/slideLayout" Target="../slideLayouts/slideLayout.xml"/></Relationships>
</file>

<file path=ppt/slides/_rels/slide2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3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2.jpeg"/><Relationship Id="rId1" Type="http://schemas.openxmlformats.org/officeDocument/2006/relationships/slideLayout" Target="../slideLayouts/slideLayout.xml"/></Relationships>
</file>

<file path=ppt/slides/_rels/slide4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5.xml.rels>&#65279;<?xml version="1.0" encoding="UTF-8" standalone="yes"?>
<Relationships xmlns="http://schemas.openxmlformats.org/package/2006/relationships"><Relationship Id="rPictId0" Type="http://schemas.openxmlformats.org/officeDocument/2006/relationships/image" Target="../media/image3.jpeg"/><Relationship Id="rPictId1" Type="http://schemas.openxmlformats.org/officeDocument/2006/relationships/image" Target="../media/image4.jpeg"/><Relationship Id="rPictId2" Type="http://schemas.openxmlformats.org/officeDocument/2006/relationships/image" Target="../media/image5.jpeg"/><Relationship Id="rId1" Type="http://schemas.openxmlformats.org/officeDocument/2006/relationships/slideLayout" Target="../slideLayouts/slideLayout.xml"/></Relationships>
</file>

<file path=ppt/slides/_rels/slide6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7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8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_rels/slide9.xml.rels>&#65279;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.xml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5446776" y="719328"/>
            <a:ext cx="1301496" cy="72237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5471160" y="484632"/>
            <a:ext cx="1271016" cy="1371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1000">
                <a:solidFill>
                  <a:srgbClr val="0D366B"/>
                </a:solidFill>
                <a:latin typeface="Arial"/>
              </a:rPr>
              <a:t>государственная</a:t>
            </a:r>
          </a:p>
        </p:txBody>
      </p:sp>
      <p:sp>
        <p:nvSpPr>
          <p:cNvPr id="4" name=""/>
          <p:cNvSpPr/>
          <p:nvPr/>
        </p:nvSpPr>
        <p:spPr>
          <a:xfrm>
            <a:off x="5471160" y="612648"/>
            <a:ext cx="1271016" cy="1097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800">
                <a:solidFill>
                  <a:srgbClr val="0D366B"/>
                </a:solidFill>
                <a:latin typeface="Arial"/>
              </a:rPr>
              <a:t>итоговая аттестация</a:t>
            </a:r>
          </a:p>
        </p:txBody>
      </p:sp>
      <p:sp>
        <p:nvSpPr>
          <p:cNvPr id="5" name=""/>
          <p:cNvSpPr/>
          <p:nvPr/>
        </p:nvSpPr>
        <p:spPr>
          <a:xfrm>
            <a:off x="2228088" y="2517648"/>
            <a:ext cx="7915656" cy="3209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/>
            <a:r>
              <a:rPr lang="ru" sz="4400">
                <a:solidFill>
                  <a:srgbClr val="0070C0"/>
                </a:solidFill>
                <a:latin typeface="Times New Roman"/>
              </a:rPr>
              <a:t>Государственная итоговая аттестация по образовательным программам основного общего образования в 2023 году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0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709928" y="426720"/>
            <a:ext cx="8802624" cy="25725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560"/>
              </a:spcAft>
            </a:pPr>
            <a:r>
              <a:rPr lang="ru" b="1" sz="3200">
                <a:solidFill>
                  <a:srgbClr val="0070C0"/>
                </a:solidFill>
                <a:latin typeface="Times New Roman"/>
              </a:rPr>
              <a:t>Сроки проведения ГИА</a:t>
            </a:r>
          </a:p>
          <a:p>
            <a:pPr algn="ctr" marL="0" indent="0" marR="0">
              <a:spcAft>
                <a:spcPts val="1750"/>
              </a:spcAft>
            </a:pPr>
            <a:r>
              <a:rPr lang="ru" sz="1800">
                <a:solidFill>
                  <a:srgbClr val="404040"/>
                </a:solidFill>
                <a:latin typeface="Times New Roman"/>
              </a:rPr>
              <a:t>Для проведения ОГЭ и ГВЭ предусматривается единое расписание экзаменов, продолжительность проведен ия экзаменов, требования к использованию средств обучения и воспитания, используемых при проведении э кзаменов, которые ежегодно утверждаются приказом Министерства просвещения РФ и Федеральной службы по надзору в сфере образования и науки.</a:t>
            </a:r>
          </a:p>
          <a:p>
            <a:pPr marL="0" indent="0" marR="0"/>
            <a:r>
              <a:rPr lang="ru" sz="2000">
                <a:latin typeface="Times New Roman"/>
              </a:rPr>
              <a:t>ГИА-9 проводится в </a:t>
            </a:r>
            <a:r>
              <a:rPr lang="ru" b="1" sz="2400">
                <a:solidFill>
                  <a:srgbClr val="943735"/>
                </a:solidFill>
                <a:latin typeface="Times New Roman"/>
              </a:rPr>
              <a:t>досрочный</a:t>
            </a:r>
            <a:r>
              <a:rPr lang="ru" sz="2000">
                <a:latin typeface="Times New Roman"/>
              </a:rPr>
              <a:t>, </a:t>
            </a:r>
            <a:r>
              <a:rPr lang="ru" b="1" sz="2400">
                <a:solidFill>
                  <a:srgbClr val="006FC0"/>
                </a:solidFill>
                <a:latin typeface="Times New Roman"/>
              </a:rPr>
              <a:t>основной </a:t>
            </a:r>
            <a:r>
              <a:rPr lang="ru" sz="2000">
                <a:latin typeface="Times New Roman"/>
              </a:rPr>
              <a:t>и </a:t>
            </a:r>
            <a:r>
              <a:rPr lang="ru" b="1" sz="2400">
                <a:solidFill>
                  <a:srgbClr val="6F2F9F"/>
                </a:solidFill>
                <a:latin typeface="Times New Roman"/>
              </a:rPr>
              <a:t>дополнительный </a:t>
            </a:r>
            <a:r>
              <a:rPr lang="ru" sz="2000">
                <a:latin typeface="Times New Roman"/>
              </a:rPr>
              <a:t>периоды.</a:t>
            </a:r>
          </a:p>
        </p:txBody>
      </p:sp>
      <p:sp>
        <p:nvSpPr>
          <p:cNvPr id="3" name=""/>
          <p:cNvSpPr/>
          <p:nvPr/>
        </p:nvSpPr>
        <p:spPr>
          <a:xfrm>
            <a:off x="1712976" y="3535680"/>
            <a:ext cx="8095488" cy="69799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0" indent="0" marR="0"/>
            <a:r>
              <a:rPr lang="ru" sz="2400">
                <a:latin typeface="Times New Roman"/>
              </a:rPr>
              <a:t>В каждом из периодов проведения ГИА-9 предусматриваются </a:t>
            </a:r>
            <a:r>
              <a:rPr lang="ru" b="1" sz="2400">
                <a:solidFill>
                  <a:srgbClr val="953735"/>
                </a:solidFill>
                <a:latin typeface="Times New Roman"/>
              </a:rPr>
              <a:t>основные </a:t>
            </a:r>
            <a:r>
              <a:rPr lang="ru" sz="2400">
                <a:latin typeface="Times New Roman"/>
              </a:rPr>
              <a:t>и </a:t>
            </a:r>
            <a:r>
              <a:rPr lang="ru" b="1" sz="2400">
                <a:solidFill>
                  <a:srgbClr val="558ED5"/>
                </a:solidFill>
                <a:latin typeface="Times New Roman"/>
              </a:rPr>
              <a:t>резервные </a:t>
            </a:r>
            <a:r>
              <a:rPr lang="ru" sz="2400">
                <a:latin typeface="Times New Roman"/>
              </a:rPr>
              <a:t>сроки.</a:t>
            </a:r>
          </a:p>
        </p:txBody>
      </p:sp>
      <p:sp>
        <p:nvSpPr>
          <p:cNvPr id="4" name=""/>
          <p:cNvSpPr/>
          <p:nvPr/>
        </p:nvSpPr>
        <p:spPr>
          <a:xfrm>
            <a:off x="1712976" y="4888992"/>
            <a:ext cx="8878824" cy="8961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0" indent="0" marR="0"/>
            <a:r>
              <a:rPr lang="ru" sz="2000">
                <a:latin typeface="Times New Roman"/>
              </a:rPr>
              <a:t>Для участников ГИА-9, не имеющих возможности по уважительным причинам (болезнь или иные обстоятельства), </a:t>
            </a:r>
            <a:r>
              <a:rPr lang="ru" b="1" sz="2000">
                <a:latin typeface="Times New Roman"/>
              </a:rPr>
              <a:t>подтвержденным документально, </a:t>
            </a:r>
            <a:r>
              <a:rPr lang="ru" sz="2000">
                <a:latin typeface="Times New Roman"/>
              </a:rPr>
              <a:t>пройти ГИА-9 в основные с роки, экзамены проводятся в досрочный период.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"/>
          <p:cNvSpPr/>
          <p:nvPr/>
        </p:nvSpPr>
        <p:spPr>
          <a:xfrm>
            <a:off x="1676400" y="448056"/>
            <a:ext cx="8665464" cy="24993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210"/>
              </a:spcAft>
            </a:pPr>
            <a:r>
              <a:rPr lang="ru" b="1" sz="3200">
                <a:solidFill>
                  <a:srgbClr val="0070C0"/>
                </a:solidFill>
                <a:latin typeface="Times New Roman"/>
              </a:rPr>
              <a:t>Порядок проведения ГИА</a:t>
            </a:r>
          </a:p>
          <a:p>
            <a:pPr marL="278960" indent="-330200" marR="0" defTabSz="611192">
              <a:spcAft>
                <a:spcPts val="490"/>
              </a:spcAft>
              <a:tabLst>
                <a:tab pos="611192"/>
              </a:tabLst>
            </a:pPr>
            <a:r>
              <a:rPr lang="ru" sz="2000">
                <a:solidFill>
                  <a:srgbClr val="404040"/>
                </a:solidFill>
                <a:latin typeface="Arial"/>
              </a:rPr>
              <a:t>•</a:t>
            </a:r>
            <a:r>
              <a:rPr lang="ru" sz="2000">
                <a:latin typeface="Times New Roman"/>
              </a:rPr>
              <a:t>	</a:t>
            </a:r>
            <a:r>
              <a:rPr lang="ru" sz="2000">
                <a:solidFill>
                  <a:srgbClr val="404040"/>
                </a:solidFill>
                <a:latin typeface="Times New Roman"/>
              </a:rPr>
              <a:t>В день проведения экзамена учащийся прибывает на ППЭ </a:t>
            </a:r>
            <a:r>
              <a:rPr lang="ru" b="1" i="1" sz="2000">
                <a:solidFill>
                  <a:srgbClr val="404040"/>
                </a:solidFill>
                <a:latin typeface="Times New Roman"/>
              </a:rPr>
              <a:t>не ранее 09.00</a:t>
            </a:r>
            <a:r>
              <a:rPr lang="ru" sz="2000">
                <a:solidFill>
                  <a:srgbClr val="404040"/>
                </a:solidFill>
                <a:latin typeface="Times New Roman"/>
              </a:rPr>
              <a:t> по московскому времени.</a:t>
            </a:r>
          </a:p>
          <a:p>
            <a:pPr marL="278960" indent="-330200" marR="0" defTabSz="611192">
              <a:lnSpc>
                <a:spcPct val="105000"/>
              </a:lnSpc>
              <a:spcAft>
                <a:spcPts val="490"/>
              </a:spcAft>
              <a:tabLst>
                <a:tab pos="611192"/>
              </a:tabLst>
            </a:pPr>
            <a:r>
              <a:rPr lang="ru" sz="2000">
                <a:solidFill>
                  <a:srgbClr val="404040"/>
                </a:solidFill>
                <a:latin typeface="Arial"/>
              </a:rPr>
              <a:t>•</a:t>
            </a:r>
            <a:r>
              <a:rPr lang="ru" sz="2000">
                <a:latin typeface="Times New Roman"/>
              </a:rPr>
              <a:t>	</a:t>
            </a:r>
            <a:r>
              <a:rPr lang="ru" sz="2000">
                <a:solidFill>
                  <a:srgbClr val="404040"/>
                </a:solidFill>
                <a:latin typeface="Times New Roman"/>
              </a:rPr>
              <a:t>Допуск в ППЭ осуществляется </a:t>
            </a:r>
            <a:r>
              <a:rPr lang="ru" b="1" i="1" sz="2000">
                <a:solidFill>
                  <a:srgbClr val="404040"/>
                </a:solidFill>
                <a:latin typeface="Times New Roman"/>
              </a:rPr>
              <a:t>при наличии документа удостоверяющего личность и при наличии в списках распределения.</a:t>
            </a:r>
          </a:p>
          <a:p>
            <a:pPr marL="278960" indent="-330200" marR="0" defTabSz="611192">
              <a:lnSpc>
                <a:spcPct val="105000"/>
              </a:lnSpc>
              <a:tabLst>
                <a:tab pos="611192"/>
              </a:tabLst>
            </a:pPr>
            <a:r>
              <a:rPr lang="ru" i="1" sz="2000">
                <a:solidFill>
                  <a:srgbClr val="404040"/>
                </a:solidFill>
                <a:latin typeface="Times New Roman"/>
              </a:rPr>
              <a:t>•</a:t>
            </a:r>
            <a:r>
              <a:rPr lang="ru" sz="2000">
                <a:latin typeface="Times New Roman"/>
              </a:rPr>
              <a:t>	</a:t>
            </a:r>
            <a:r>
              <a:rPr lang="ru" sz="2000">
                <a:solidFill>
                  <a:srgbClr val="404040"/>
                </a:solidFill>
                <a:latin typeface="Times New Roman"/>
              </a:rPr>
              <a:t>В случае опоздания участника на экзамен, он допускается в ППЭ, при этом </a:t>
            </a:r>
            <a:r>
              <a:rPr lang="ru" b="1" i="1" sz="2000">
                <a:solidFill>
                  <a:srgbClr val="404040"/>
                </a:solidFill>
                <a:latin typeface="Times New Roman"/>
              </a:rPr>
              <a:t>время экзамена не продлевается.</a:t>
            </a:r>
          </a:p>
        </p:txBody>
      </p:sp>
      <p:sp>
        <p:nvSpPr>
          <p:cNvPr id="4" name=""/>
          <p:cNvSpPr/>
          <p:nvPr/>
        </p:nvSpPr>
        <p:spPr>
          <a:xfrm>
            <a:off x="1688592" y="3044952"/>
            <a:ext cx="8665464" cy="15636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0" indent="12700" marR="0"/>
            <a:r>
              <a:rPr lang="ru" sz="2400">
                <a:latin typeface="Times New Roman"/>
              </a:rPr>
              <a:t>Во время экзамена обучающиеся выходят из аудитории и перемещаются по ППЭ в сопровождении одного из организаторов. При выходе из аудитории обучающиеся оставляют экзаменационные материалы и черновики на рабочем столе.</a:t>
            </a:r>
          </a:p>
        </p:txBody>
      </p:sp>
      <p:sp>
        <p:nvSpPr>
          <p:cNvPr id="5" name=""/>
          <p:cNvSpPr/>
          <p:nvPr/>
        </p:nvSpPr>
        <p:spPr>
          <a:xfrm>
            <a:off x="1740408" y="4663440"/>
            <a:ext cx="8653272" cy="1837944"/>
          </a:xfrm>
          <a:prstGeom prst="rect">
            <a:avLst/>
          </a:prstGeom>
          <a:solidFill>
            <a:srgbClr val="B9CDE5"/>
          </a:solidFill>
        </p:spPr>
        <p:txBody>
          <a:bodyPr lIns="0" tIns="0" rIns="0" bIns="0">
            <a:noAutofit/>
          </a:bodyPr>
          <a:p>
            <a:pPr marL="0" indent="0" marR="0">
              <a:lnSpc>
                <a:spcPct val="119000"/>
              </a:lnSpc>
            </a:pPr>
            <a:r>
              <a:rPr lang="ru" sz="1800">
                <a:latin typeface="Arial"/>
              </a:rPr>
              <a:t>Участники ГИА</a:t>
            </a:r>
            <a:r>
              <a:rPr lang="ru" sz="1800">
                <a:latin typeface="Times New Roman"/>
              </a:rPr>
              <a:t>-9</a:t>
            </a:r>
            <a:r>
              <a:rPr lang="ru" sz="1800">
                <a:latin typeface="Arial"/>
              </a:rPr>
              <a:t>, допустившие нарушение порядка проведения экзамена</a:t>
            </a:r>
            <a:r>
              <a:rPr lang="ru" b="1" sz="1800">
                <a:latin typeface="Arial"/>
              </a:rPr>
              <a:t>, удаляются из ППЭ</a:t>
            </a:r>
            <a:r>
              <a:rPr lang="ru" sz="1800">
                <a:latin typeface="Arial"/>
              </a:rPr>
              <a:t>. По данному факту составляется акт, который передаётся на рассмотрение в ГЭК. Если факт нарушения участником ГИА</a:t>
            </a:r>
            <a:r>
              <a:rPr lang="ru" sz="1800">
                <a:latin typeface="Times New Roman"/>
              </a:rPr>
              <a:t>-9 </a:t>
            </a:r>
            <a:r>
              <a:rPr lang="ru" sz="1800">
                <a:latin typeface="Arial"/>
              </a:rPr>
              <a:t>порядка проведения экзамена подтверждается, ГЭК принимает решение об аннулировании результатов участника ГИА</a:t>
            </a:r>
            <a:r>
              <a:rPr lang="ru" sz="1800">
                <a:latin typeface="Times New Roman"/>
              </a:rPr>
              <a:t>-9 </a:t>
            </a:r>
            <a:r>
              <a:rPr lang="ru" sz="1800">
                <a:latin typeface="Arial"/>
              </a:rPr>
              <a:t>по соответствующему учебному предмету</a:t>
            </a:r>
            <a:r>
              <a:rPr lang="ru" sz="1800">
                <a:latin typeface="Times New Roman"/>
              </a:rPr>
              <a:t>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2493264" y="4565904"/>
            <a:ext cx="7552944" cy="1402080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1700784" y="426720"/>
            <a:ext cx="8799576" cy="3590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420"/>
              </a:spcAft>
            </a:pPr>
            <a:r>
              <a:rPr lang="ru" b="1" sz="3200">
                <a:solidFill>
                  <a:srgbClr val="0070C0"/>
                </a:solidFill>
                <a:latin typeface="Times New Roman"/>
              </a:rPr>
              <a:t>ЗАПРЕЩЕНО</a:t>
            </a:r>
          </a:p>
          <a:p>
            <a:pPr marL="0" indent="0" marR="0" defTabSz="209296">
              <a:lnSpc>
                <a:spcPct val="129000"/>
              </a:lnSpc>
              <a:spcAft>
                <a:spcPts val="210"/>
              </a:spcAft>
              <a:tabLst>
                <a:tab pos="209296"/>
              </a:tabLst>
            </a:pPr>
            <a:r>
              <a:rPr lang="ru" sz="2200">
                <a:solidFill>
                  <a:srgbClr val="FF0000"/>
                </a:solidFill>
                <a:latin typeface="Arial"/>
              </a:rPr>
              <a:t>•</a:t>
            </a:r>
            <a:r>
              <a:rPr lang="ru" b="1" sz="2200">
                <a:latin typeface="Times New Roman"/>
              </a:rPr>
              <a:t>	</a:t>
            </a:r>
            <a:r>
              <a:rPr lang="ru" b="1" sz="2200">
                <a:solidFill>
                  <a:srgbClr val="FF0000"/>
                </a:solidFill>
                <a:latin typeface="Times New Roman"/>
              </a:rPr>
              <a:t>Наличие средств связи электронно-вычислительной техники, фото аудио и видеоаппаратуры, справочных материалов, письменных заметок и иных средств хранения и передачи информации.</a:t>
            </a:r>
          </a:p>
          <a:p>
            <a:pPr marL="0" indent="0" marR="0" defTabSz="203200">
              <a:spcAft>
                <a:spcPts val="420"/>
              </a:spcAft>
              <a:tabLst>
                <a:tab pos="203200"/>
              </a:tabLst>
            </a:pPr>
            <a:r>
              <a:rPr lang="ru" sz="2200">
                <a:solidFill>
                  <a:srgbClr val="FF0000"/>
                </a:solidFill>
                <a:latin typeface="Arial"/>
              </a:rPr>
              <a:t>•</a:t>
            </a:r>
            <a:r>
              <a:rPr lang="ru" b="1" sz="2200">
                <a:latin typeface="Times New Roman"/>
              </a:rPr>
              <a:t>	</a:t>
            </a:r>
            <a:r>
              <a:rPr lang="ru" b="1" sz="2200">
                <a:solidFill>
                  <a:srgbClr val="FF0000"/>
                </a:solidFill>
                <a:latin typeface="Times New Roman"/>
              </a:rPr>
              <a:t>Вынос из аудитории и ППЭ экзаменационных материалов на бумажном или</a:t>
            </a:r>
          </a:p>
          <a:p>
            <a:pPr marL="0" indent="0" marR="0">
              <a:lnSpc>
                <a:spcPct val="115000"/>
              </a:lnSpc>
              <a:spcAft>
                <a:spcPts val="210"/>
              </a:spcAft>
            </a:pPr>
            <a:r>
              <a:rPr lang="ru" b="1" sz="2200">
                <a:solidFill>
                  <a:srgbClr val="FF0000"/>
                </a:solidFill>
                <a:latin typeface="Times New Roman"/>
              </a:rPr>
              <a:t>электронном носителях, их фотографирование.</a:t>
            </a:r>
          </a:p>
          <a:p>
            <a:pPr marL="0" indent="0" marR="0" defTabSz="200152">
              <a:tabLst>
                <a:tab pos="200152"/>
              </a:tabLst>
            </a:pPr>
            <a:r>
              <a:rPr lang="ru" sz="2200">
                <a:solidFill>
                  <a:srgbClr val="FF0000"/>
                </a:solidFill>
                <a:latin typeface="Arial"/>
              </a:rPr>
              <a:t>•</a:t>
            </a:r>
            <a:r>
              <a:rPr lang="ru" b="1" sz="2200">
                <a:latin typeface="Times New Roman"/>
              </a:rPr>
              <a:t>	</a:t>
            </a:r>
            <a:r>
              <a:rPr lang="ru" b="1" sz="2200">
                <a:solidFill>
                  <a:srgbClr val="FF0000"/>
                </a:solidFill>
                <a:latin typeface="Times New Roman"/>
              </a:rPr>
              <a:t>Оказание содействия другим участникам ЕГЭ, в том числе передача им указанных средств и материалов.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624584" y="390144"/>
            <a:ext cx="9183624" cy="547725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1120"/>
              </a:spcAft>
            </a:pPr>
            <a:r>
              <a:rPr lang="ru" b="1" sz="3600">
                <a:solidFill>
                  <a:srgbClr val="0070C0"/>
                </a:solidFill>
                <a:latin typeface="Times New Roman"/>
              </a:rPr>
              <a:t>Повторно к сдаче ГИА</a:t>
            </a:r>
          </a:p>
          <a:p>
            <a:pPr marL="0" indent="0" marR="0">
              <a:lnSpc>
                <a:spcPct val="119000"/>
              </a:lnSpc>
            </a:pPr>
            <a:r>
              <a:rPr lang="ru" sz="1900">
                <a:solidFill>
                  <a:srgbClr val="404040"/>
                </a:solidFill>
                <a:latin typeface="Times New Roman"/>
              </a:rPr>
              <a:t>П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овторно к сдаче ГИА-9 по соответствующему учебному предмету в текущем году 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по решению ГЭК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допускаются следующие обучающиеся:</a:t>
            </a:r>
          </a:p>
          <a:p>
            <a:pPr marL="0" indent="0" marR="0" defTabSz="191008">
              <a:lnSpc>
                <a:spcPct val="125000"/>
              </a:lnSpc>
              <a:spcAft>
                <a:spcPts val="210"/>
              </a:spcAft>
              <a:tabLst>
                <a:tab pos="191008"/>
              </a:tabLst>
            </a:pPr>
            <a:r>
              <a:rPr lang="ru" sz="1800">
                <a:solidFill>
                  <a:srgbClr val="404040"/>
                </a:solidFill>
                <a:latin typeface="Arial"/>
              </a:rPr>
              <a:t>•</a:t>
            </a:r>
            <a:r>
              <a:rPr lang="ru" sz="1800">
                <a:latin typeface="Times New Roman"/>
              </a:rPr>
              <a:t>	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получившие на ГИА-9 </a:t>
            </a:r>
            <a:r>
              <a:rPr lang="ru" b="1" u="sng" sz="1800">
                <a:solidFill>
                  <a:srgbClr val="404040"/>
                </a:solidFill>
                <a:latin typeface="Times New Roman"/>
              </a:rPr>
              <a:t>неудовлетворительный результат не более чем по двум учебным предметам ( кроме участников ГИА, проходящих ГИА-9 только по обязательным учебным предметам);</a:t>
            </a:r>
          </a:p>
          <a:p>
            <a:pPr marL="0" indent="0" marR="0" defTabSz="184912">
              <a:lnSpc>
                <a:spcPct val="129000"/>
              </a:lnSpc>
              <a:tabLst>
                <a:tab pos="184912"/>
              </a:tabLst>
            </a:pPr>
            <a:r>
              <a:rPr lang="ru" sz="18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800">
                <a:latin typeface="Times New Roman"/>
              </a:rPr>
              <a:t>	</a:t>
            </a:r>
            <a:r>
              <a:rPr lang="ru" b="1" u="sng" sz="1800">
                <a:solidFill>
                  <a:srgbClr val="404040"/>
                </a:solidFill>
                <a:latin typeface="Times New Roman"/>
              </a:rPr>
              <a:t>не явившиеся на экзамены по уважительным причинам</a:t>
            </a:r>
            <a:r>
              <a:rPr lang="ru" b="1" sz="1800">
                <a:solidFill>
                  <a:srgbClr val="404040"/>
                </a:solidFill>
                <a:latin typeface="Times New Roman"/>
              </a:rPr>
              <a:t> 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(болезнь или иные обстоятельства, подтвержденные документально);</a:t>
            </a:r>
          </a:p>
          <a:p>
            <a:pPr marL="0" indent="0" marR="0" defTabSz="181864">
              <a:lnSpc>
                <a:spcPct val="128000"/>
              </a:lnSpc>
              <a:tabLst>
                <a:tab pos="181864"/>
              </a:tabLst>
            </a:pPr>
            <a:r>
              <a:rPr lang="ru" sz="18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800">
                <a:latin typeface="Times New Roman"/>
              </a:rPr>
              <a:t>	</a:t>
            </a:r>
            <a:r>
              <a:rPr lang="ru" b="1" u="sng" sz="1800">
                <a:solidFill>
                  <a:srgbClr val="404040"/>
                </a:solidFill>
                <a:latin typeface="Times New Roman"/>
              </a:rPr>
              <a:t>не завершившие выполнение экзаменационной работы по уважительным причинам</a:t>
            </a:r>
          </a:p>
          <a:p>
            <a:pPr marL="0" indent="0" marR="0" defTabSz="181864">
              <a:lnSpc>
                <a:spcPct val="128000"/>
              </a:lnSpc>
              <a:tabLst>
                <a:tab pos="181864"/>
              </a:tabLst>
            </a:pPr>
            <a:r>
              <a:rPr lang="ru" sz="1800">
                <a:solidFill>
                  <a:srgbClr val="404040"/>
                </a:solidFill>
                <a:latin typeface="Arial"/>
              </a:rPr>
              <a:t>•</a:t>
            </a:r>
            <a:r>
              <a:rPr lang="ru" sz="1800">
                <a:latin typeface="Times New Roman"/>
              </a:rPr>
              <a:t>	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(болезнь или иные обстоятельства, подтвержденные документально);</a:t>
            </a:r>
          </a:p>
          <a:p>
            <a:pPr marL="0" indent="0" marR="0" defTabSz="187960">
              <a:lnSpc>
                <a:spcPct val="129000"/>
              </a:lnSpc>
              <a:tabLst>
                <a:tab pos="187960"/>
              </a:tabLst>
            </a:pPr>
            <a:r>
              <a:rPr lang="ru" sz="1800">
                <a:solidFill>
                  <a:srgbClr val="404040"/>
                </a:solidFill>
                <a:latin typeface="Arial"/>
              </a:rPr>
              <a:t>•</a:t>
            </a:r>
            <a:r>
              <a:rPr lang="ru" sz="1800">
                <a:latin typeface="Times New Roman"/>
              </a:rPr>
              <a:t>	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апелляция которых о нарушении установленного порядка проведения ГИА-9 конфликтной комиссией города Москвы была </a:t>
            </a:r>
            <a:r>
              <a:rPr lang="ru" b="1" u="sng" sz="1800">
                <a:solidFill>
                  <a:srgbClr val="404040"/>
                </a:solidFill>
                <a:latin typeface="Times New Roman"/>
              </a:rPr>
              <a:t>удовлетворена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;</a:t>
            </a:r>
          </a:p>
          <a:p>
            <a:pPr marL="0" indent="0" marR="0" defTabSz="191008">
              <a:lnSpc>
                <a:spcPct val="112000"/>
              </a:lnSpc>
              <a:tabLst>
                <a:tab pos="191008"/>
              </a:tabLst>
            </a:pPr>
            <a:r>
              <a:rPr lang="ru" sz="1800">
                <a:solidFill>
                  <a:srgbClr val="404040"/>
                </a:solidFill>
                <a:latin typeface="Arial"/>
              </a:rPr>
              <a:t>•</a:t>
            </a:r>
            <a:r>
              <a:rPr lang="ru" sz="1800">
                <a:latin typeface="Times New Roman"/>
              </a:rPr>
              <a:t>	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результаты которых были аннулированы ГЭК в </a:t>
            </a:r>
            <a:r>
              <a:rPr lang="ru" b="1" u="sng" sz="1800">
                <a:solidFill>
                  <a:srgbClr val="404040"/>
                </a:solidFill>
                <a:latin typeface="Times New Roman"/>
              </a:rPr>
              <a:t>случае выявления фактов нарушений установленного порядка проведения ГИА</a:t>
            </a:r>
            <a:r>
              <a:rPr lang="ru" sz="1800">
                <a:solidFill>
                  <a:srgbClr val="404040"/>
                </a:solidFill>
                <a:latin typeface="Times New Roman"/>
              </a:rPr>
              <a:t>, совершенных лицами, присутствующими в пункте проведения экзаменов (далее - ППЭ) в день экзамена, или иными (неустановленными) лицами.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4663440" y="335280"/>
            <a:ext cx="2849880" cy="4815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b="1" sz="4400">
                <a:solidFill>
                  <a:srgbClr val="0070C0"/>
                </a:solidFill>
                <a:latin typeface="Times New Roman"/>
              </a:rPr>
              <a:t>Апелляция</a:t>
            </a:r>
          </a:p>
        </p:txBody>
      </p:sp>
      <p:sp>
        <p:nvSpPr>
          <p:cNvPr id="3" name=""/>
          <p:cNvSpPr/>
          <p:nvPr/>
        </p:nvSpPr>
        <p:spPr>
          <a:xfrm>
            <a:off x="1837944" y="1350264"/>
            <a:ext cx="8595360" cy="28681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282516" indent="-317500" marR="0" defTabSz="606620">
              <a:lnSpc>
                <a:spcPct val="86000"/>
              </a:lnSpc>
              <a:spcAft>
                <a:spcPts val="280"/>
              </a:spcAft>
              <a:tabLst>
                <a:tab pos="606620"/>
              </a:tabLst>
            </a:pPr>
            <a:r>
              <a:rPr lang="ru" sz="2100">
                <a:solidFill>
                  <a:srgbClr val="010065"/>
                </a:solidFill>
                <a:latin typeface="Times New Roman"/>
              </a:rPr>
              <a:t>1.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010065"/>
                </a:solidFill>
                <a:latin typeface="Times New Roman"/>
              </a:rPr>
              <a:t>О нарушении установленного порядка проведения экзамена по учебному</a:t>
            </a:r>
            <a:r>
              <a:rPr lang="ru" baseline="30000" sz="2100">
                <a:solidFill>
                  <a:srgbClr val="010065"/>
                </a:solidFill>
                <a:latin typeface="Times New Roman"/>
              </a:rPr>
              <a:t>7</a:t>
            </a:r>
            <a:r>
              <a:rPr lang="ru" sz="2100">
                <a:solidFill>
                  <a:srgbClr val="010065"/>
                </a:solidFill>
                <a:latin typeface="Times New Roman"/>
              </a:rPr>
              <a:t> предмету (в день экзамена, не покидая ППЭ)</a:t>
            </a:r>
          </a:p>
          <a:p>
            <a:pPr marL="282516" indent="-317500" marR="0" defTabSz="606620">
              <a:lnSpc>
                <a:spcPct val="86000"/>
              </a:lnSpc>
              <a:spcAft>
                <a:spcPts val="980"/>
              </a:spcAft>
              <a:tabLst>
                <a:tab pos="606620"/>
              </a:tabLst>
            </a:pPr>
            <a:r>
              <a:rPr lang="ru" sz="2100">
                <a:solidFill>
                  <a:srgbClr val="010065"/>
                </a:solidFill>
                <a:latin typeface="Times New Roman"/>
              </a:rPr>
              <a:t>2.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010065"/>
                </a:solidFill>
                <a:latin typeface="Times New Roman"/>
              </a:rPr>
              <a:t>О несогласии с выставленными баллами (в течение 2 рабочих дней со дня объявления результатов ГИА по соответствующему предмету)</a:t>
            </a:r>
          </a:p>
          <a:p>
            <a:pPr algn="ctr" marL="0" indent="0" marR="0">
              <a:lnSpc>
                <a:spcPct val="83000"/>
              </a:lnSpc>
              <a:spcAft>
                <a:spcPts val="280"/>
              </a:spcAft>
            </a:pPr>
            <a:r>
              <a:rPr lang="ru" b="1" u="sng" sz="2200">
                <a:solidFill>
                  <a:srgbClr val="010065"/>
                </a:solidFill>
                <a:latin typeface="Times New Roman"/>
              </a:rPr>
              <a:t>Апелляция </a:t>
            </a:r>
            <a:r>
              <a:rPr lang="ru" b="1" u="sng" sz="2200">
                <a:solidFill>
                  <a:srgbClr val="FF0000"/>
                </a:solidFill>
                <a:latin typeface="Times New Roman"/>
              </a:rPr>
              <a:t>не рассматривается </a:t>
            </a:r>
            <a:r>
              <a:rPr lang="ru" b="1" u="sng" sz="2200">
                <a:solidFill>
                  <a:srgbClr val="010065"/>
                </a:solidFill>
                <a:latin typeface="Times New Roman"/>
              </a:rPr>
              <a:t>по вопросам</a:t>
            </a:r>
            <a:r>
              <a:rPr lang="ru" b="1" sz="2200">
                <a:solidFill>
                  <a:srgbClr val="010065"/>
                </a:solidFill>
                <a:latin typeface="Times New Roman"/>
              </a:rPr>
              <a:t>:</a:t>
            </a:r>
          </a:p>
          <a:p>
            <a:pPr marL="0" indent="0" marR="0" defTabSz="336804">
              <a:lnSpc>
                <a:spcPct val="86000"/>
              </a:lnSpc>
              <a:spcAft>
                <a:spcPts val="280"/>
              </a:spcAft>
              <a:tabLst>
                <a:tab pos="336804"/>
              </a:tabLst>
            </a:pPr>
            <a:r>
              <a:rPr lang="ru" sz="2100">
                <a:solidFill>
                  <a:srgbClr val="010065"/>
                </a:solidFill>
                <a:latin typeface="Times New Roman"/>
              </a:rPr>
              <a:t>1.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010065"/>
                </a:solidFill>
                <a:latin typeface="Times New Roman"/>
              </a:rPr>
              <a:t>Содержания и структу ры КИМ</a:t>
            </a:r>
          </a:p>
          <a:p>
            <a:pPr marL="282516" indent="-317500" marR="0" defTabSz="606620">
              <a:lnSpc>
                <a:spcPct val="86000"/>
              </a:lnSpc>
              <a:spcAft>
                <a:spcPts val="280"/>
              </a:spcAft>
              <a:tabLst>
                <a:tab pos="606620"/>
              </a:tabLst>
            </a:pPr>
            <a:r>
              <a:rPr lang="ru" sz="2100">
                <a:solidFill>
                  <a:srgbClr val="010065"/>
                </a:solidFill>
                <a:latin typeface="Times New Roman"/>
              </a:rPr>
              <a:t>2.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010065"/>
                </a:solidFill>
                <a:latin typeface="Times New Roman"/>
              </a:rPr>
              <a:t>Связанным с нарушением обучающимся требований Порядка проведения ГИА</a:t>
            </a:r>
          </a:p>
          <a:p>
            <a:pPr marL="0" indent="0" marR="0" defTabSz="336804">
              <a:lnSpc>
                <a:spcPct val="86000"/>
              </a:lnSpc>
              <a:tabLst>
                <a:tab pos="336804"/>
              </a:tabLst>
            </a:pPr>
            <a:r>
              <a:rPr lang="ru" sz="2100">
                <a:solidFill>
                  <a:srgbClr val="010065"/>
                </a:solidFill>
                <a:latin typeface="Times New Roman"/>
              </a:rPr>
              <a:t>3</a:t>
            </a:r>
            <a:r>
              <a:rPr lang="ru" sz="2100">
                <a:solidFill>
                  <a:srgbClr val="1F1F77"/>
                </a:solidFill>
                <a:latin typeface="Times New Roman"/>
              </a:rPr>
              <a:t>.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010065"/>
                </a:solidFill>
                <a:latin typeface="Times New Roman"/>
              </a:rPr>
              <a:t>Неправильного оформления экзаменационной работы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2356104" y="51816"/>
            <a:ext cx="7479792" cy="10942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/>
            <a:r>
              <a:rPr lang="ru" b="1" sz="4000">
                <a:solidFill>
                  <a:srgbClr val="0070C0"/>
                </a:solidFill>
                <a:latin typeface="Times New Roman"/>
              </a:rPr>
              <a:t>Шкала перевода первичных баллов в пятибалльную систему</a:t>
            </a:r>
          </a:p>
        </p:txBody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1840992" y="1261872"/>
          <a:ext cx="8458200" cy="5111496"/>
        </p:xfrm>
        <a:graphic>
          <a:graphicData uri="http://schemas.openxmlformats.org/drawingml/2006/table">
            <a:tbl>
              <a:tblPr/>
              <a:tblGrid>
                <a:gridCol w="2258568"/>
                <a:gridCol w="1795272"/>
                <a:gridCol w="1795272"/>
                <a:gridCol w="1301496"/>
                <a:gridCol w="1307592"/>
              </a:tblGrid>
              <a:tr h="213360">
                <a:tc rowSpan="2">
                  <a:txBody>
                    <a:bodyPr lIns="0" tIns="0" rIns="0" bIns="0">
                      <a:noAutofit/>
                    </a:bodyPr>
                    <a:p>
                      <a:pPr marL="0" indent="241300" marR="0"/>
                      <a:r>
                        <a:rPr lang="ru" b="1" sz="1200">
                          <a:latin typeface="Times New Roman"/>
                        </a:rPr>
                        <a:t>Общий балл по предмету: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 gridSpan="4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b="1" sz="1100">
                          <a:latin typeface="Times New Roman"/>
                        </a:rPr>
                        <a:t>Отметка по пятибалльной шкале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100"/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100"/>
                    </a:p>
                  </a:txBody>
                  <a:tcPr marL="0" marR="0" marT="0" marB="0"/>
                </a:tc>
                <a:tc hMerge="1">
                  <a:txBody>
                    <a:bodyPr lIns="0" tIns="0" rIns="0" bIns="0">
                      <a:noAutofit/>
                    </a:bodyPr>
                    <a:p>
                      <a:endParaRPr sz="1100"/>
                    </a:p>
                  </a:txBody>
                  <a:tcPr marL="0" marR="0" marT="0" marB="0"/>
                </a:tc>
              </a:tr>
              <a:tr h="323088">
                <a:tc vMerge="1">
                  <a:txBody>
                    <a:bodyPr lIns="0" tIns="0" rIns="0" bIns="0">
                      <a:noAutofit/>
                    </a:bodyPr>
                    <a:p>
                      <a:endParaRPr sz="1600"/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b="1" sz="1600">
                          <a:latin typeface="Times New Roman"/>
                        </a:rPr>
                        <a:t>"2"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b="1" sz="1600">
                          <a:latin typeface="Times New Roman"/>
                        </a:rPr>
                        <a:t>"3"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b="1" sz="1600">
                          <a:latin typeface="Times New Roman"/>
                        </a:rPr>
                        <a:t>"4"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b="1" sz="1600">
                          <a:latin typeface="Times New Roman"/>
                        </a:rPr>
                        <a:t>"5"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868680">
                <a:tc>
                  <a:txBody>
                    <a:bodyPr lIns="0" tIns="0" rIns="0" bIns="0">
                      <a:noAutofit/>
                    </a:bodyPr>
                    <a:p>
                      <a:pPr marL="0" indent="0" marR="0">
                        <a:spcBef>
                          <a:spcPts val="350"/>
                        </a:spcBef>
                      </a:pPr>
                      <a:r>
                        <a:rPr lang="ru" sz="1200">
                          <a:latin typeface="Times New Roman"/>
                        </a:rPr>
                        <a:t>Русский язык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0-14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15-22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>
                        <a:lnSpc>
                          <a:spcPct val="120000"/>
                        </a:lnSpc>
                      </a:pPr>
                      <a:r>
                        <a:rPr lang="ru" sz="1200">
                          <a:latin typeface="Times New Roman"/>
                        </a:rPr>
                        <a:t>23-28</a:t>
                      </a:r>
                    </a:p>
                    <a:p>
                      <a:pPr algn="ctr" marL="0" indent="0" marR="0">
                        <a:lnSpc>
                          <a:spcPct val="120000"/>
                        </a:lnSpc>
                      </a:pPr>
                      <a:r>
                        <a:rPr lang="ru" sz="1200">
                          <a:latin typeface="Times New Roman"/>
                        </a:rPr>
                        <a:t>(не менее 4 б по критериям ГК1-ГК4)</a:t>
                      </a:r>
                    </a:p>
                  </a:txBody>
                  <a:tcPr marL="0" marR="0" marT="0" marB="0" anchor="b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>
                        <a:lnSpc>
                          <a:spcPct val="120000"/>
                        </a:lnSpc>
                      </a:pPr>
                      <a:r>
                        <a:rPr lang="ru" sz="1200">
                          <a:latin typeface="Times New Roman"/>
                        </a:rPr>
                        <a:t>29-33</a:t>
                      </a:r>
                    </a:p>
                    <a:p>
                      <a:pPr algn="ctr" marL="0" indent="0" marR="0">
                        <a:lnSpc>
                          <a:spcPct val="120000"/>
                        </a:lnSpc>
                      </a:pPr>
                      <a:r>
                        <a:rPr lang="ru" sz="1200">
                          <a:latin typeface="Times New Roman"/>
                        </a:rPr>
                        <a:t>(не менее 6 б по критериям ГК1-ГК4)</a:t>
                      </a:r>
                    </a:p>
                  </a:txBody>
                  <a:tcPr marL="0" marR="0" marT="0" marB="0" anchor="b">
                    <a:solidFill>
                      <a:srgbClr val="E9EEF4"/>
                    </a:solidFill>
                  </a:tcPr>
                </a:tc>
              </a:tr>
              <a:tr h="73761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Математика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0-7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>
                        <a:lnSpc>
                          <a:spcPct val="120000"/>
                        </a:lnSpc>
                      </a:pPr>
                      <a:r>
                        <a:rPr lang="ru" sz="1200">
                          <a:latin typeface="Times New Roman"/>
                        </a:rPr>
                        <a:t>8-14</a:t>
                      </a:r>
                    </a:p>
                    <a:p>
                      <a:pPr algn="ctr" marL="0" indent="0" marR="0">
                        <a:lnSpc>
                          <a:spcPct val="120000"/>
                        </a:lnSpc>
                      </a:pPr>
                      <a:r>
                        <a:rPr lang="ru" sz="1200">
                          <a:latin typeface="Times New Roman"/>
                        </a:rPr>
                        <a:t>(не менее 2 б по геометрии)</a:t>
                      </a:r>
                    </a:p>
                  </a:txBody>
                  <a:tcPr marL="0" marR="0" marT="0" marB="0" anchor="b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15-21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22-32</a:t>
                      </a:r>
                    </a:p>
                  </a:txBody>
                  <a:tcPr marL="0" marR="0" marT="0" marB="0">
                    <a:solidFill>
                      <a:srgbClr val="E9EEF4"/>
                    </a:solidFill>
                  </a:tcPr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Физика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0-10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11-21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22-33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34-43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487680">
                <a:tc>
                  <a:txBody>
                    <a:bodyPr lIns="0" tIns="0" rIns="0" bIns="0">
                      <a:noAutofit/>
                    </a:bodyPr>
                    <a:p>
                      <a:pPr marL="0" indent="0" marR="0">
                        <a:spcAft>
                          <a:spcPts val="140"/>
                        </a:spcAft>
                      </a:pPr>
                      <a:r>
                        <a:rPr lang="ru" sz="1200">
                          <a:latin typeface="Times New Roman"/>
                        </a:rPr>
                        <a:t>Химия</a:t>
                      </a:r>
                    </a:p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(без реального эксперимента)</a:t>
                      </a:r>
                    </a:p>
                  </a:txBody>
                  <a:tcPr marL="0" marR="0" marT="0" marB="0" anchor="b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10-20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21-30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31-40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Биология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0-12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13-24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25-35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36-45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29565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География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0-11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12-18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19-25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26-31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Обществознание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0-13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14-22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23-29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30-35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История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10-19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20-27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28-34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29565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Литература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0-13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14-22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23-31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32-39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329184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Информатика и ИКТ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0-4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5-10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11-16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17-19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  <a:tr h="390144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200">
                          <a:latin typeface="Times New Roman"/>
                        </a:rPr>
                        <a:t>Иностранные языки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0-28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29-45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46-57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200">
                          <a:latin typeface="Times New Roman"/>
                        </a:rPr>
                        <a:t>58-68</a:t>
                      </a:r>
                    </a:p>
                  </a:txBody>
                  <a:tcPr marL="0" marR="0" marT="0" marB="0" anchor="ctr">
                    <a:solidFill>
                      <a:srgbClr val="E9EEF4"/>
                    </a:solidFill>
                  </a:tcPr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4248912" y="417576"/>
            <a:ext cx="3861816" cy="3444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b="1" sz="3600">
                <a:solidFill>
                  <a:srgbClr val="0070C0"/>
                </a:solidFill>
                <a:latin typeface="Times New Roman"/>
              </a:rPr>
              <a:t>Итоговые отметки</a:t>
            </a:r>
          </a:p>
        </p:txBody>
      </p:sp>
      <p:sp>
        <p:nvSpPr>
          <p:cNvPr id="3" name=""/>
          <p:cNvSpPr/>
          <p:nvPr/>
        </p:nvSpPr>
        <p:spPr>
          <a:xfrm>
            <a:off x="271272" y="1176528"/>
            <a:ext cx="11597640" cy="242011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just" marL="0" indent="0" marR="0">
              <a:lnSpc>
                <a:spcPts val="2404"/>
              </a:lnSpc>
            </a:pPr>
            <a:r>
              <a:rPr lang="ru" sz="2000">
                <a:latin typeface="Malgun Gothic"/>
              </a:rPr>
              <a:t>В соответствии с Приказом Министерства Просвещения Российской Федерации №546 от 05.10.2020 «Об утверждении Порядка заполнения, учета и выдачи аттестатов об основном и среднем общем образовании и их дубликатов» основанием для выдачи аттестата об основном общем образовании будут являться положительные результаты экзаменов по </a:t>
            </a:r>
            <a:r>
              <a:rPr lang="ru" u="sng" sz="2000">
                <a:latin typeface="Malgun Gothic"/>
              </a:rPr>
              <a:t>четырем учебным предметам</a:t>
            </a:r>
            <a:r>
              <a:rPr lang="ru" sz="2000">
                <a:latin typeface="Malgun Gothic"/>
              </a:rPr>
              <a:t> (русскому языку, математике и двум учебным предметам по выбору обучающегося).</a:t>
            </a:r>
          </a:p>
          <a:p>
            <a:pPr algn="just" marL="0" indent="0" marR="0">
              <a:lnSpc>
                <a:spcPts val="2404"/>
              </a:lnSpc>
            </a:pPr>
            <a:r>
              <a:rPr lang="ru" sz="2000">
                <a:latin typeface="Malgun Gothic"/>
              </a:rPr>
              <a:t>Экзаменационные отметки будут учитываться при выставлении итоговых отметок по </a:t>
            </a:r>
            <a:r>
              <a:rPr lang="ru" b="1" sz="2000">
                <a:latin typeface="Malgun Gothic"/>
              </a:rPr>
              <a:t>четырем обязательным учебным предметам</a:t>
            </a:r>
            <a:r>
              <a:rPr lang="ru" sz="2000">
                <a:latin typeface="Malgun Gothic"/>
              </a:rPr>
              <a:t>.</a:t>
            </a:r>
          </a:p>
        </p:txBody>
      </p:sp>
      <p:sp>
        <p:nvSpPr>
          <p:cNvPr id="4" name=""/>
          <p:cNvSpPr/>
          <p:nvPr/>
        </p:nvSpPr>
        <p:spPr>
          <a:xfrm>
            <a:off x="2557272" y="4300728"/>
            <a:ext cx="7333488" cy="569976"/>
          </a:xfrm>
          <a:prstGeom prst="rect">
            <a:avLst/>
          </a:prstGeom>
          <a:solidFill>
            <a:srgbClr val="B9CDE5"/>
          </a:solidFill>
        </p:spPr>
        <p:txBody>
          <a:bodyPr lIns="0" tIns="0" rIns="0" bIns="0">
            <a:noAutofit/>
          </a:bodyPr>
          <a:p>
            <a:pPr algn="ctr" marL="0" indent="0" marR="0">
              <a:lnSpc>
                <a:spcPct val="118000"/>
              </a:lnSpc>
            </a:pPr>
            <a:r>
              <a:rPr lang="ru" sz="1800">
                <a:latin typeface="Arial"/>
              </a:rPr>
              <a:t>Отметка по математике выставляется в аттестат как среднее арифметическое годовых отметок по алгебре, геометрии и экзамену.</a:t>
            </a:r>
          </a:p>
        </p:txBody>
      </p:sp>
      <p:sp>
        <p:nvSpPr>
          <p:cNvPr id="5" name=""/>
          <p:cNvSpPr/>
          <p:nvPr/>
        </p:nvSpPr>
        <p:spPr>
          <a:xfrm>
            <a:off x="1578864" y="5391912"/>
            <a:ext cx="8912352" cy="533400"/>
          </a:xfrm>
          <a:prstGeom prst="rect">
            <a:avLst/>
          </a:prstGeom>
          <a:solidFill>
            <a:srgbClr val="B9CDE5"/>
          </a:solidFill>
        </p:spPr>
        <p:txBody>
          <a:bodyPr lIns="0" tIns="0" rIns="0" bIns="0">
            <a:noAutofit/>
          </a:bodyPr>
          <a:p>
            <a:pPr algn="ctr" marL="0" indent="0" marR="0">
              <a:lnSpc>
                <a:spcPts val="2160"/>
              </a:lnSpc>
            </a:pPr>
            <a:r>
              <a:rPr lang="ru" sz="1800">
                <a:latin typeface="Malgun Gothic"/>
              </a:rPr>
              <a:t>По остальным предметам в аттестат выставляются годовые оценки за последний год обучения по предмету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557528" y="509016"/>
            <a:ext cx="8830056" cy="431596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840"/>
              </a:spcAft>
            </a:pPr>
            <a:r>
              <a:rPr lang="ru" b="1" sz="3600">
                <a:solidFill>
                  <a:srgbClr val="0070C0"/>
                </a:solidFill>
                <a:latin typeface="Times New Roman"/>
              </a:rPr>
              <a:t>Регистрация на участие в ГИА</a:t>
            </a:r>
          </a:p>
          <a:p>
            <a:pPr algn="just" marL="0" indent="0" marR="0">
              <a:lnSpc>
                <a:spcPct val="89000"/>
              </a:lnSpc>
              <a:spcAft>
                <a:spcPts val="2520"/>
              </a:spcAft>
            </a:pPr>
            <a:r>
              <a:rPr lang="ru" sz="2400">
                <a:latin typeface="Times New Roman"/>
              </a:rPr>
              <a:t>Заявление на участие в ГИА-9 подается </a:t>
            </a:r>
            <a:r>
              <a:rPr lang="ru" b="1" sz="2400">
                <a:latin typeface="Times New Roman"/>
              </a:rPr>
              <a:t>до 1 марта 2023 года включительно</a:t>
            </a:r>
          </a:p>
          <a:p>
            <a:pPr algn="just" marL="0" indent="0" marR="0">
              <a:lnSpc>
                <a:spcPct val="88000"/>
              </a:lnSpc>
              <a:spcAft>
                <a:spcPts val="2520"/>
              </a:spcAft>
            </a:pPr>
            <a:r>
              <a:rPr lang="ru" sz="2400">
                <a:latin typeface="Times New Roman"/>
              </a:rPr>
              <a:t>Участники ГИА-9 и (или) их родители (законные представители ) имеют право внести изменения в уже существующее заявление </a:t>
            </a:r>
            <a:r>
              <a:rPr lang="ru" b="1" sz="2400">
                <a:latin typeface="Times New Roman"/>
              </a:rPr>
              <a:t>до 1 марта 2023 года включительно</a:t>
            </a:r>
          </a:p>
          <a:p>
            <a:pPr algn="just" marL="0" indent="0" marR="0">
              <a:lnSpc>
                <a:spcPct val="88000"/>
              </a:lnSpc>
            </a:pPr>
            <a:r>
              <a:rPr lang="ru" sz="2400">
                <a:latin typeface="Times New Roman"/>
              </a:rPr>
              <a:t>После регистрации на участие в ГИА-9 заявитель не позднее чем за 2 недели до начала экзамена получает уведомление с указанием даты экзамена, адреса места проведения, кода регистрации необходимого для получения результатов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1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627632" y="1249680"/>
            <a:ext cx="8936736" cy="4532376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2901696" y="475488"/>
            <a:ext cx="6242304" cy="4846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b="1" sz="4000">
                <a:solidFill>
                  <a:srgbClr val="0070C0"/>
                </a:solidFill>
                <a:latin typeface="Times New Roman"/>
              </a:rPr>
              <a:t>Информационные ресурсы</a:t>
            </a:r>
          </a:p>
        </p:txBody>
      </p:sp>
      <p:sp>
        <p:nvSpPr>
          <p:cNvPr id="4" name=""/>
          <p:cNvSpPr/>
          <p:nvPr/>
        </p:nvSpPr>
        <p:spPr>
          <a:xfrm>
            <a:off x="5977128" y="2977896"/>
            <a:ext cx="755904" cy="1463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950">
                <a:solidFill>
                  <a:srgbClr val="404040"/>
                </a:solidFill>
                <a:latin typeface="Arial"/>
              </a:rPr>
              <a:t>танскии язык</a:t>
            </a:r>
          </a:p>
        </p:txBody>
      </p:sp>
      <p:sp>
        <p:nvSpPr>
          <p:cNvPr id="5" name=""/>
          <p:cNvSpPr/>
          <p:nvPr/>
        </p:nvSpPr>
        <p:spPr>
          <a:xfrm>
            <a:off x="4014216" y="4803648"/>
            <a:ext cx="591312" cy="1219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650">
                <a:solidFill>
                  <a:srgbClr val="7E7E7E"/>
                </a:solidFill>
                <a:latin typeface="Times New Roman"/>
              </a:rPr>
              <a:t>Инфорллатмжо</a:t>
            </a:r>
          </a:p>
        </p:txBody>
      </p:sp>
      <p:sp>
        <p:nvSpPr>
          <p:cNvPr id="6" name=""/>
          <p:cNvSpPr/>
          <p:nvPr/>
        </p:nvSpPr>
        <p:spPr>
          <a:xfrm>
            <a:off x="2557272" y="4800600"/>
            <a:ext cx="524256" cy="1066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650">
                <a:solidFill>
                  <a:srgbClr val="7E7E7E"/>
                </a:solidFill>
                <a:latin typeface="Times New Roman"/>
              </a:rPr>
              <a:t>МатАматино</a:t>
            </a:r>
          </a:p>
        </p:txBody>
      </p:sp>
      <p:sp>
        <p:nvSpPr>
          <p:cNvPr id="7" name=""/>
          <p:cNvSpPr/>
          <p:nvPr/>
        </p:nvSpPr>
        <p:spPr>
          <a:xfrm>
            <a:off x="2404872" y="5023104"/>
            <a:ext cx="704088" cy="1188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 defTabSz="524256">
              <a:tabLst>
                <a:tab pos="524256"/>
              </a:tabLst>
            </a:pPr>
            <a:r>
              <a:rPr lang="ru" sz="400">
                <a:solidFill>
                  <a:srgbClr val="676767"/>
                </a:solidFill>
                <a:latin typeface="Arial"/>
              </a:rPr>
              <a:t>?г 'I. . |	,..г</a:t>
            </a:r>
          </a:p>
        </p:txBody>
      </p:sp>
      <p:sp>
        <p:nvSpPr>
          <p:cNvPr id="8" name=""/>
          <p:cNvSpPr/>
          <p:nvPr/>
        </p:nvSpPr>
        <p:spPr>
          <a:xfrm>
            <a:off x="7431024" y="3883152"/>
            <a:ext cx="1179576" cy="155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1000">
                <a:latin typeface="Arial"/>
              </a:rPr>
              <a:t>по русскому языку</a:t>
            </a:r>
          </a:p>
        </p:txBody>
      </p:sp>
      <p:sp>
        <p:nvSpPr>
          <p:cNvPr id="9" name=""/>
          <p:cNvSpPr/>
          <p:nvPr/>
        </p:nvSpPr>
        <p:spPr>
          <a:xfrm>
            <a:off x="8068056" y="2563368"/>
            <a:ext cx="966216" cy="15544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950">
                <a:solidFill>
                  <a:srgbClr val="404040"/>
                </a:solidFill>
                <a:latin typeface="Arial"/>
              </a:rPr>
              <a:t>Английский язык</a:t>
            </a:r>
          </a:p>
        </p:txBody>
      </p:sp>
      <p:sp>
        <p:nvSpPr>
          <p:cNvPr id="10" name=""/>
          <p:cNvSpPr/>
          <p:nvPr/>
        </p:nvSpPr>
        <p:spPr>
          <a:xfrm>
            <a:off x="4456176" y="1292352"/>
            <a:ext cx="3364992" cy="34137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sz="1900">
                <a:latin typeface="Arial"/>
              </a:rPr>
              <a:t>Открытый банк заданий ОГЭ</a:t>
            </a:r>
          </a:p>
        </p:txBody>
      </p:sp>
      <p:sp>
        <p:nvSpPr>
          <p:cNvPr id="11" name=""/>
          <p:cNvSpPr/>
          <p:nvPr/>
        </p:nvSpPr>
        <p:spPr>
          <a:xfrm>
            <a:off x="7114032" y="2157984"/>
            <a:ext cx="1746504" cy="195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950">
                <a:solidFill>
                  <a:srgbClr val="404040"/>
                </a:solidFill>
                <a:latin typeface="Arial"/>
              </a:rPr>
              <a:t>Химия Информатика и ИКТ</a:t>
            </a:r>
          </a:p>
        </p:txBody>
      </p:sp>
      <p:sp>
        <p:nvSpPr>
          <p:cNvPr id="12" name=""/>
          <p:cNvSpPr/>
          <p:nvPr/>
        </p:nvSpPr>
        <p:spPr>
          <a:xfrm>
            <a:off x="1773936" y="2346960"/>
            <a:ext cx="1054608" cy="1981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1200">
                <a:solidFill>
                  <a:srgbClr val="1F252C"/>
                </a:solidFill>
                <a:latin typeface="Arial"/>
              </a:rPr>
              <a:t>Демоверсии,</a:t>
            </a:r>
          </a:p>
        </p:txBody>
      </p:sp>
      <p:sp>
        <p:nvSpPr>
          <p:cNvPr id="13" name=""/>
          <p:cNvSpPr/>
          <p:nvPr/>
        </p:nvSpPr>
        <p:spPr>
          <a:xfrm>
            <a:off x="1780032" y="2526792"/>
            <a:ext cx="1243584" cy="1981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1200">
                <a:solidFill>
                  <a:srgbClr val="1F252C"/>
                </a:solidFill>
                <a:latin typeface="Arial"/>
              </a:rPr>
              <a:t>спецификации,</a:t>
            </a:r>
          </a:p>
        </p:txBody>
      </p:sp>
      <p:sp>
        <p:nvSpPr>
          <p:cNvPr id="14" name=""/>
          <p:cNvSpPr/>
          <p:nvPr/>
        </p:nvSpPr>
        <p:spPr>
          <a:xfrm>
            <a:off x="1783080" y="2709672"/>
            <a:ext cx="1210056" cy="19812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1200">
                <a:latin typeface="Arial"/>
              </a:rPr>
              <a:t>кодификаторы</a:t>
            </a:r>
          </a:p>
        </p:txBody>
      </p:sp>
      <p:sp>
        <p:nvSpPr>
          <p:cNvPr id="15" name=""/>
          <p:cNvSpPr/>
          <p:nvPr/>
        </p:nvSpPr>
        <p:spPr>
          <a:xfrm>
            <a:off x="6010656" y="2557272"/>
            <a:ext cx="1008888" cy="17678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950">
                <a:solidFill>
                  <a:srgbClr val="404040"/>
                </a:solidFill>
                <a:latin typeface="Arial"/>
              </a:rPr>
              <a:t>Обществознание</a:t>
            </a:r>
          </a:p>
        </p:txBody>
      </p:sp>
      <p:sp>
        <p:nvSpPr>
          <p:cNvPr id="16" name=""/>
          <p:cNvSpPr/>
          <p:nvPr/>
        </p:nvSpPr>
        <p:spPr>
          <a:xfrm>
            <a:off x="7187184" y="2563368"/>
            <a:ext cx="710184" cy="1950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sz="950">
                <a:solidFill>
                  <a:srgbClr val="404040"/>
                </a:solidFill>
                <a:latin typeface="Arial"/>
              </a:rPr>
              <a:t>Литература</a:t>
            </a:r>
          </a:p>
        </p:txBody>
      </p:sp>
      <p:sp>
        <p:nvSpPr>
          <p:cNvPr id="17" name=""/>
          <p:cNvSpPr/>
          <p:nvPr/>
        </p:nvSpPr>
        <p:spPr>
          <a:xfrm>
            <a:off x="7431024" y="3645408"/>
            <a:ext cx="2249424" cy="1920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1000">
                <a:latin typeface="Arial"/>
              </a:rPr>
              <a:t>Основной государственный экзамен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786128" y="280416"/>
            <a:ext cx="8436864" cy="54528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490"/>
              </a:spcAft>
            </a:pPr>
            <a:r>
              <a:rPr lang="ru" b="1" sz="3600">
                <a:solidFill>
                  <a:srgbClr val="0070C0"/>
                </a:solidFill>
                <a:latin typeface="Times New Roman"/>
              </a:rPr>
              <a:t>Порядок проведения ГИА в 2023 году</a:t>
            </a:r>
          </a:p>
          <a:p>
            <a:pPr marL="0" indent="0" marR="0">
              <a:lnSpc>
                <a:spcPct val="92000"/>
              </a:lnSpc>
              <a:spcAft>
                <a:spcPts val="490"/>
              </a:spcAft>
            </a:pPr>
            <a:r>
              <a:rPr lang="ru" b="1" sz="2800">
                <a:latin typeface="Times New Roman"/>
              </a:rPr>
              <a:t>ФОРМЫ</a:t>
            </a:r>
          </a:p>
          <a:p>
            <a:pPr marL="306900" indent="-177800" marR="0" defTabSz="525340">
              <a:lnSpc>
                <a:spcPct val="92000"/>
              </a:lnSpc>
              <a:spcAft>
                <a:spcPts val="490"/>
              </a:spcAft>
              <a:tabLst>
                <a:tab pos="525340"/>
              </a:tabLst>
            </a:pPr>
            <a:r>
              <a:rPr lang="ru" sz="2800">
                <a:solidFill>
                  <a:srgbClr val="E46C0A"/>
                </a:solidFill>
                <a:latin typeface="Arial"/>
              </a:rPr>
              <a:t>•</a:t>
            </a:r>
            <a:r>
              <a:rPr lang="ru" b="1" sz="2800">
                <a:latin typeface="Times New Roman"/>
              </a:rPr>
              <a:t>	</a:t>
            </a:r>
            <a:r>
              <a:rPr lang="ru" b="1" sz="2800">
                <a:solidFill>
                  <a:srgbClr val="0070C0"/>
                </a:solidFill>
                <a:latin typeface="Times New Roman"/>
              </a:rPr>
              <a:t>ОГЭ </a:t>
            </a:r>
            <a:r>
              <a:rPr lang="ru" sz="2800">
                <a:latin typeface="Times New Roman"/>
              </a:rPr>
              <a:t>- основной государственный экзамен (КИМ, задания стандартизированной формы);</a:t>
            </a:r>
          </a:p>
          <a:p>
            <a:pPr marL="306900" indent="-177800" marR="0" defTabSz="525340">
              <a:lnSpc>
                <a:spcPct val="93000"/>
              </a:lnSpc>
              <a:spcAft>
                <a:spcPts val="490"/>
              </a:spcAft>
              <a:tabLst>
                <a:tab pos="525340"/>
              </a:tabLst>
            </a:pPr>
            <a:r>
              <a:rPr lang="ru" sz="2800">
                <a:solidFill>
                  <a:srgbClr val="E46C0A"/>
                </a:solidFill>
                <a:latin typeface="Arial"/>
              </a:rPr>
              <a:t>•</a:t>
            </a:r>
            <a:r>
              <a:rPr lang="ru" b="1" sz="2800">
                <a:latin typeface="Times New Roman"/>
              </a:rPr>
              <a:t>	</a:t>
            </a:r>
            <a:r>
              <a:rPr lang="ru" b="1" sz="2800">
                <a:solidFill>
                  <a:srgbClr val="0070C0"/>
                </a:solidFill>
                <a:latin typeface="Times New Roman"/>
              </a:rPr>
              <a:t>ГВЭ </a:t>
            </a:r>
            <a:r>
              <a:rPr lang="ru" sz="2800">
                <a:latin typeface="Times New Roman"/>
              </a:rPr>
              <a:t>- государственный выпускной экзамен (письменная и/или устная форма: тексты, темы, задания, билеты) — </a:t>
            </a:r>
            <a:r>
              <a:rPr lang="ru" b="1" sz="2000">
                <a:solidFill>
                  <a:srgbClr val="0070C0"/>
                </a:solidFill>
                <a:latin typeface="Times New Roman"/>
              </a:rPr>
              <a:t>предусмотрена для учащихся с ОВЗ, инвалидов, детей-инвалидов</a:t>
            </a:r>
          </a:p>
          <a:p>
            <a:pPr marL="0" indent="0" marR="0">
              <a:lnSpc>
                <a:spcPct val="92000"/>
              </a:lnSpc>
              <a:spcAft>
                <a:spcPts val="490"/>
              </a:spcAft>
            </a:pPr>
            <a:r>
              <a:rPr lang="ru" b="1" sz="2800">
                <a:latin typeface="Times New Roman"/>
              </a:rPr>
              <a:t>ПРЕДМЕТЫ</a:t>
            </a:r>
          </a:p>
          <a:p>
            <a:pPr marL="0" indent="0" marR="0">
              <a:lnSpc>
                <a:spcPct val="92000"/>
              </a:lnSpc>
              <a:spcAft>
                <a:spcPts val="490"/>
              </a:spcAft>
            </a:pPr>
            <a:r>
              <a:rPr lang="ru" b="1" u="sng" sz="2400">
                <a:latin typeface="Times New Roman"/>
              </a:rPr>
              <a:t>Обязательные предметы</a:t>
            </a:r>
            <a:r>
              <a:rPr lang="ru" b="1" sz="2400">
                <a:latin typeface="Times New Roman"/>
              </a:rPr>
              <a:t>: </a:t>
            </a:r>
            <a:r>
              <a:rPr lang="ru" b="1" sz="2800">
                <a:solidFill>
                  <a:srgbClr val="0070C0"/>
                </a:solidFill>
                <a:latin typeface="Times New Roman"/>
              </a:rPr>
              <a:t>русский язык, математика</a:t>
            </a:r>
          </a:p>
          <a:p>
            <a:pPr marL="0" indent="0" marR="0">
              <a:lnSpc>
                <a:spcPct val="94000"/>
              </a:lnSpc>
            </a:pPr>
            <a:r>
              <a:rPr lang="ru" b="1" u="sng" sz="2400">
                <a:latin typeface="Times New Roman"/>
              </a:rPr>
              <a:t>Предметы по выбору (два предмета*)</a:t>
            </a:r>
            <a:r>
              <a:rPr lang="ru" b="1" sz="2400">
                <a:latin typeface="Times New Roman"/>
              </a:rPr>
              <a:t>: </a:t>
            </a:r>
            <a:r>
              <a:rPr lang="ru" sz="2800">
                <a:latin typeface="Times New Roman"/>
              </a:rPr>
              <a:t>литература, физика, химия, биология, география, история, обществознание, иностранные языки, информатика и ИКТ</a:t>
            </a:r>
          </a:p>
        </p:txBody>
      </p:sp>
      <p:sp>
        <p:nvSpPr>
          <p:cNvPr id="3" name=""/>
          <p:cNvSpPr/>
          <p:nvPr/>
        </p:nvSpPr>
        <p:spPr>
          <a:xfrm>
            <a:off x="1786128" y="6129528"/>
            <a:ext cx="8436864" cy="4724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0" indent="0" marR="0">
              <a:lnSpc>
                <a:spcPct val="94000"/>
              </a:lnSpc>
            </a:pPr>
            <a:r>
              <a:rPr lang="ru" sz="1800">
                <a:latin typeface="Times New Roman"/>
              </a:rPr>
              <a:t>* </a:t>
            </a:r>
            <a:r>
              <a:rPr lang="ru" b="1" sz="1800">
                <a:solidFill>
                  <a:srgbClr val="558ED5"/>
                </a:solidFill>
                <a:latin typeface="Times New Roman"/>
              </a:rPr>
              <a:t>для учащихся с ОВЗ, инвалидов, детей-инвалидов количество сдаваемых предметов по их желанию может быть сокращено до двух обязательных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3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EFEFE"/>
        </a:solidFill>
        <a:effectLst/>
      </p:bgPr>
    </p:bg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682496" y="932688"/>
            <a:ext cx="8717280" cy="3584448"/>
          </a:xfrm>
          <a:prstGeom prst="rect">
            <a:avLst/>
          </a:prstGeom>
        </p:spPr>
      </p:pic>
      <p:sp>
        <p:nvSpPr>
          <p:cNvPr id="3" name=""/>
          <p:cNvSpPr/>
          <p:nvPr/>
        </p:nvSpPr>
        <p:spPr>
          <a:xfrm>
            <a:off x="2270760" y="173736"/>
            <a:ext cx="7802880" cy="4419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b="1" sz="3600">
                <a:solidFill>
                  <a:srgbClr val="0070C0"/>
                </a:solidFill>
                <a:latin typeface="Times New Roman"/>
              </a:rPr>
              <a:t>Порядок проведения ГИА в 2023 году</a:t>
            </a:r>
          </a:p>
        </p:txBody>
      </p:sp>
      <p:sp>
        <p:nvSpPr>
          <p:cNvPr id="4" name=""/>
          <p:cNvSpPr/>
          <p:nvPr/>
        </p:nvSpPr>
        <p:spPr>
          <a:xfrm>
            <a:off x="3517392" y="4773168"/>
            <a:ext cx="5382768" cy="90220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350"/>
              </a:spcAft>
            </a:pPr>
            <a:r>
              <a:rPr lang="ru" sz="1800">
                <a:latin typeface="Times New Roman"/>
              </a:rPr>
              <a:t>8 февраля 2023 года - основной срок проведения</a:t>
            </a:r>
          </a:p>
          <a:p>
            <a:pPr algn="ctr" marL="0" indent="0" marR="0">
              <a:spcAft>
                <a:spcPts val="350"/>
              </a:spcAft>
            </a:pPr>
            <a:r>
              <a:rPr lang="ru" sz="1800">
                <a:latin typeface="Times New Roman"/>
              </a:rPr>
              <a:t>15 марта 2023 года - дополнительный срок проведения</a:t>
            </a:r>
          </a:p>
          <a:p>
            <a:pPr algn="ctr" marL="0" indent="0" marR="0"/>
            <a:r>
              <a:rPr lang="ru" sz="1800">
                <a:latin typeface="Times New Roman"/>
              </a:rPr>
              <a:t>15 мая 2023 года - дополнительный срок проведения</a:t>
            </a:r>
          </a:p>
        </p:txBody>
      </p:sp>
      <p:sp>
        <p:nvSpPr>
          <p:cNvPr id="5" name=""/>
          <p:cNvSpPr/>
          <p:nvPr/>
        </p:nvSpPr>
        <p:spPr>
          <a:xfrm>
            <a:off x="2572512" y="6132576"/>
            <a:ext cx="6702552" cy="24384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sz="1800">
                <a:latin typeface="Times New Roman"/>
              </a:rPr>
              <a:t>Итоговое собеседование как условие допуска к ГИА -9 - </a:t>
            </a:r>
            <a:r>
              <a:rPr lang="ru" b="1" sz="1800">
                <a:latin typeface="Times New Roman"/>
              </a:rPr>
              <a:t>бессрочное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4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2292096" y="341376"/>
            <a:ext cx="7327392" cy="4419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just" marL="0" indent="1016" marR="0"/>
            <a:r>
              <a:rPr lang="ru" b="1" sz="3600">
                <a:solidFill>
                  <a:srgbClr val="0070C0"/>
                </a:solidFill>
                <a:latin typeface="Times New Roman"/>
              </a:rPr>
              <a:t>Итоговое собеседование в 2023 году</a:t>
            </a:r>
          </a:p>
        </p:txBody>
      </p:sp>
      <p:sp>
        <p:nvSpPr>
          <p:cNvPr id="3" name=""/>
          <p:cNvSpPr/>
          <p:nvPr/>
        </p:nvSpPr>
        <p:spPr>
          <a:xfrm>
            <a:off x="2039112" y="871728"/>
            <a:ext cx="4050792" cy="526389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lnSpc>
                <a:spcPct val="118000"/>
              </a:lnSpc>
              <a:spcAft>
                <a:spcPts val="770"/>
              </a:spcAft>
            </a:pPr>
            <a:r>
              <a:rPr lang="ru" b="1" sz="1000">
                <a:solidFill>
                  <a:srgbClr val="1F252C"/>
                </a:solidFill>
                <a:latin typeface="Times New Roman"/>
              </a:rPr>
              <a:t>Демонстрационный вариант контрольных измерительных материалов итогового собеседования по РУССКОМУ ЯЗЫКУ в 2023 году</a:t>
            </a:r>
          </a:p>
          <a:p>
            <a:pPr algn="ctr" marL="0" indent="0" marR="0">
              <a:lnSpc>
                <a:spcPct val="118000"/>
              </a:lnSpc>
              <a:spcAft>
                <a:spcPts val="770"/>
              </a:spcAft>
            </a:pPr>
            <a:r>
              <a:rPr lang="ru" b="1" sz="1000">
                <a:solidFill>
                  <a:srgbClr val="1F252C"/>
                </a:solidFill>
                <a:latin typeface="Times New Roman"/>
              </a:rPr>
              <a:t>Инструкция по выполнению задании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Итоговое собеседование по русскому языку состоит из двух частей, включающих четыре задания.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Часть 1 состоит из двух заданий.</a:t>
            </a:r>
          </a:p>
          <a:p>
            <a:pPr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Задания 1 и 2 выполняются с использованием одного текста.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1F252C"/>
                </a:solidFill>
                <a:latin typeface="Times New Roman"/>
              </a:rPr>
              <a:t>Задание I -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чтение вслух небольшого текста. Время на подготовку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-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до 2 минут.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1F252C"/>
                </a:solidFill>
                <a:latin typeface="Times New Roman"/>
              </a:rPr>
              <a:t>В задании 2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предлагается пересказать прочитанный текст, дополнив его высказыванием. Время на подголовку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-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до 2 минут.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Часть 2 состоит из двух заданий.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Задания 3 и 4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не связаны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с текстом, который Вы читали и пересказывали, выполняя задания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1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и 2.</a:t>
            </a:r>
          </a:p>
          <a:p>
            <a:pPr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Вам предстоит выбрать одну тему для монолога н диалога,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1F252C"/>
                </a:solidFill>
                <a:latin typeface="Times New Roman"/>
              </a:rPr>
              <a:t>В задании 3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предлагается выбрать одни из трёх предложенных вариантов беседы: описание фотографии, повествование на основе жизненного опыта, рассуждение об одной из сформулированных проблем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-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и построить монологическое высказывание. Время на подготовку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- I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минута,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1F252C"/>
                </a:solidFill>
                <a:latin typeface="Times New Roman"/>
              </a:rPr>
              <a:t>В задании 4 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Вам предстоит поучаствовать в беседе по теме предыдущего задания.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Общее время Вашего ответа (включая время на подготовку) </a:t>
            </a:r>
            <a:r>
              <a:rPr lang="ru" sz="900">
                <a:solidFill>
                  <a:srgbClr val="1F252C"/>
                </a:solidFill>
                <a:latin typeface="Times New Roman"/>
              </a:rPr>
              <a:t>-</a:t>
            </a:r>
            <a:r>
              <a:rPr lang="ru" sz="900">
                <a:solidFill>
                  <a:srgbClr val="535253"/>
                </a:solidFill>
                <a:latin typeface="Times New Roman"/>
              </a:rPr>
              <a:t>примерно 15-16 минут.</a:t>
            </a:r>
          </a:p>
          <a:p>
            <a:pPr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На протяжении всего времени ответа ведётся аудиозапись.</a:t>
            </a:r>
          </a:p>
          <a:p>
            <a:pPr algn="just" marL="0" indent="304800" marR="0">
              <a:lnSpc>
                <a:spcPct val="118000"/>
              </a:lnSpc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Во время проведения итогового собеседования Вы имеете право делать пометки в контрольных измерительных материалах.</a:t>
            </a:r>
          </a:p>
          <a:p>
            <a:pPr algn="just" marL="0" indent="304800" marR="0">
              <a:lnSpc>
                <a:spcPct val="118000"/>
              </a:lnSpc>
              <a:spcAft>
                <a:spcPts val="770"/>
              </a:spcAft>
            </a:pPr>
            <a:r>
              <a:rPr lang="ru" sz="900">
                <a:solidFill>
                  <a:srgbClr val="535253"/>
                </a:solidFill>
                <a:latin typeface="Times New Roman"/>
              </a:rPr>
              <a:t>Постарайтесь полностью выполнить поставленные задачи, говорите ясно и чётко, не отходите от темы. Так Вы сможете набрать наибольшее количество баллов.</a:t>
            </a:r>
          </a:p>
          <a:p>
            <a:pPr algn="ctr" marL="0" indent="0" marR="0">
              <a:lnSpc>
                <a:spcPct val="118000"/>
              </a:lnSpc>
            </a:pPr>
            <a:r>
              <a:rPr lang="ru" i="1" sz="900">
                <a:solidFill>
                  <a:srgbClr val="1F252C"/>
                </a:solidFill>
                <a:latin typeface="Times New Roman"/>
              </a:rPr>
              <a:t>Желаем успеха.'</a:t>
            </a:r>
          </a:p>
        </p:txBody>
      </p:sp>
      <p:sp>
        <p:nvSpPr>
          <p:cNvPr id="4" name=""/>
          <p:cNvSpPr/>
          <p:nvPr/>
        </p:nvSpPr>
        <p:spPr>
          <a:xfrm>
            <a:off x="6489192" y="1045464"/>
            <a:ext cx="3742944" cy="783336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0" indent="0" marR="0" defTabSz="320040">
              <a:tabLst>
                <a:tab pos="320040"/>
                <a:tab pos="338328"/>
              </a:tabLst>
            </a:pPr>
            <a:r>
              <a:rPr lang="ru" b="1" sz="1450">
                <a:solidFill>
                  <a:srgbClr val="558ED5"/>
                </a:solidFill>
                <a:latin typeface="Times New Roman"/>
              </a:rPr>
              <a:t>■</a:t>
            </a:r>
            <a:r>
              <a:rPr lang="ru" b="1" i="1" sz="1600">
                <a:latin typeface="Times New Roman"/>
              </a:rPr>
              <a:t>	</a:t>
            </a:r>
            <a:r>
              <a:rPr lang="ru" b="1" i="1" sz="1600">
                <a:solidFill>
                  <a:srgbClr val="558ED5"/>
                </a:solidFill>
                <a:latin typeface="Times New Roman"/>
              </a:rPr>
              <a:t>Обязательное условие участия в ОГЭ</a:t>
            </a:r>
          </a:p>
          <a:p>
            <a:pPr marL="0" indent="0" marR="0" defTabSz="338328">
              <a:lnSpc>
                <a:spcPct val="92000"/>
              </a:lnSpc>
              <a:tabLst>
                <a:tab pos="338328"/>
              </a:tabLst>
            </a:pPr>
            <a:r>
              <a:rPr lang="ru" b="1" sz="1450">
                <a:solidFill>
                  <a:srgbClr val="558ED5"/>
                </a:solidFill>
                <a:latin typeface="Times New Roman"/>
              </a:rPr>
              <a:t>■</a:t>
            </a:r>
            <a:r>
              <a:rPr lang="ru" b="1" i="1" sz="1600">
                <a:latin typeface="Times New Roman"/>
              </a:rPr>
              <a:t>	</a:t>
            </a:r>
            <a:r>
              <a:rPr lang="ru" b="1" i="1" sz="1600">
                <a:solidFill>
                  <a:srgbClr val="558ED5"/>
                </a:solidFill>
                <a:latin typeface="Times New Roman"/>
              </a:rPr>
              <a:t>Система оценивания зачет/незачет</a:t>
            </a:r>
          </a:p>
          <a:p>
            <a:pPr marL="0" indent="0" marR="0" defTabSz="338328">
              <a:lnSpc>
                <a:spcPct val="91000"/>
              </a:lnSpc>
              <a:tabLst>
                <a:tab pos="338328"/>
              </a:tabLst>
            </a:pPr>
            <a:r>
              <a:rPr lang="ru" b="1" sz="1450">
                <a:solidFill>
                  <a:srgbClr val="558ED5"/>
                </a:solidFill>
                <a:latin typeface="Times New Roman"/>
              </a:rPr>
              <a:t>■</a:t>
            </a:r>
            <a:r>
              <a:rPr lang="ru" b="1" i="1" sz="1600">
                <a:latin typeface="Times New Roman"/>
              </a:rPr>
              <a:t>	</a:t>
            </a:r>
            <a:r>
              <a:rPr lang="ru" b="1" i="1" sz="1600">
                <a:solidFill>
                  <a:srgbClr val="558ED5"/>
                </a:solidFill>
                <a:latin typeface="Times New Roman"/>
              </a:rPr>
              <a:t>Допуск к ОГЭ</a:t>
            </a:r>
          </a:p>
        </p:txBody>
      </p:sp>
      <p:sp>
        <p:nvSpPr>
          <p:cNvPr id="5" name=""/>
          <p:cNvSpPr/>
          <p:nvPr/>
        </p:nvSpPr>
        <p:spPr>
          <a:xfrm>
            <a:off x="6986016" y="2395728"/>
            <a:ext cx="3236976" cy="24231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marL="0" indent="0" marR="0">
              <a:lnSpc>
                <a:spcPct val="124000"/>
              </a:lnSpc>
              <a:spcAft>
                <a:spcPts val="490"/>
              </a:spcAft>
            </a:pPr>
            <a:r>
              <a:rPr lang="ru" b="1" sz="2000">
                <a:solidFill>
                  <a:srgbClr val="1F252C"/>
                </a:solidFill>
                <a:latin typeface="Times New Roman"/>
              </a:rPr>
              <a:t>Сроки проведения </a:t>
            </a:r>
            <a:r>
              <a:rPr lang="ru" b="1" sz="2000">
                <a:solidFill>
                  <a:srgbClr val="558ED5"/>
                </a:solidFill>
                <a:latin typeface="Times New Roman"/>
              </a:rPr>
              <a:t>8 февраля 2023 г</a:t>
            </a:r>
          </a:p>
          <a:p>
            <a:pPr marL="0" indent="0" marR="0">
              <a:lnSpc>
                <a:spcPct val="105000"/>
              </a:lnSpc>
            </a:pPr>
            <a:r>
              <a:rPr lang="ru" sz="1800">
                <a:solidFill>
                  <a:srgbClr val="1F252C"/>
                </a:solidFill>
                <a:latin typeface="Times New Roman"/>
              </a:rPr>
              <a:t>Для участников, получивших «незачет», пропустивших или не завершивших итоговое собеседование по уважительным причинам, будут предусмотрены дополнительные сроки сдачи</a:t>
            </a:r>
          </a:p>
        </p:txBody>
      </p:sp>
      <p:sp>
        <p:nvSpPr>
          <p:cNvPr id="6" name=""/>
          <p:cNvSpPr/>
          <p:nvPr/>
        </p:nvSpPr>
        <p:spPr>
          <a:xfrm>
            <a:off x="3962400" y="6269736"/>
            <a:ext cx="5059680" cy="26212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2000">
                <a:latin typeface="Times New Roman"/>
              </a:rPr>
              <a:t>Продолжительность проведения - 15 минут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5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"/>
          <p:cNvPicPr>
            <a:picLocks noChangeAspect="1"/>
          </p:cNvPicPr>
          <p:nvPr/>
        </p:nvPicPr>
        <p:blipFill>
          <a:blip r:embed="rPictId0"/>
          <a:stretch>
            <a:fillRect/>
          </a:stretch>
        </p:blipFill>
        <p:spPr>
          <a:xfrm>
            <a:off x="1828800" y="1261872"/>
            <a:ext cx="4547616" cy="1981200"/>
          </a:xfrm>
          <a:prstGeom prst="rect">
            <a:avLst/>
          </a:prstGeom>
        </p:spPr>
      </p:pic>
      <p:pic>
        <p:nvPicPr>
          <p:cNvPr id="3" name=""/>
          <p:cNvPicPr>
            <a:picLocks noChangeAspect="1"/>
          </p:cNvPicPr>
          <p:nvPr/>
        </p:nvPicPr>
        <p:blipFill>
          <a:blip r:embed="rPictId1"/>
          <a:stretch>
            <a:fillRect/>
          </a:stretch>
        </p:blipFill>
        <p:spPr>
          <a:xfrm>
            <a:off x="3243072" y="3246120"/>
            <a:ext cx="487680" cy="542544"/>
          </a:xfrm>
          <a:prstGeom prst="rect">
            <a:avLst/>
          </a:prstGeom>
        </p:spPr>
      </p:pic>
      <p:pic>
        <p:nvPicPr>
          <p:cNvPr id="4" name=""/>
          <p:cNvPicPr>
            <a:picLocks noChangeAspect="1"/>
          </p:cNvPicPr>
          <p:nvPr/>
        </p:nvPicPr>
        <p:blipFill>
          <a:blip r:embed="rPictId2"/>
          <a:stretch>
            <a:fillRect/>
          </a:stretch>
        </p:blipFill>
        <p:spPr>
          <a:xfrm>
            <a:off x="8186928" y="1594104"/>
            <a:ext cx="1271016" cy="1560576"/>
          </a:xfrm>
          <a:prstGeom prst="rect">
            <a:avLst/>
          </a:prstGeom>
        </p:spPr>
      </p:pic>
      <p:sp>
        <p:nvSpPr>
          <p:cNvPr id="5" name=""/>
          <p:cNvSpPr/>
          <p:nvPr/>
        </p:nvSpPr>
        <p:spPr>
          <a:xfrm>
            <a:off x="2453640" y="225552"/>
            <a:ext cx="6995160" cy="4419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4572" marR="0"/>
            <a:r>
              <a:rPr lang="ru" b="1" sz="3600">
                <a:solidFill>
                  <a:srgbClr val="0070C0"/>
                </a:solidFill>
                <a:latin typeface="Times New Roman"/>
              </a:rPr>
              <a:t>Получение аттестата об основном</a:t>
            </a:r>
          </a:p>
        </p:txBody>
      </p:sp>
      <p:sp>
        <p:nvSpPr>
          <p:cNvPr id="6" name=""/>
          <p:cNvSpPr/>
          <p:nvPr/>
        </p:nvSpPr>
        <p:spPr>
          <a:xfrm>
            <a:off x="3922776" y="774192"/>
            <a:ext cx="4072128" cy="44196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ctr" marL="0" indent="0" marR="0"/>
            <a:r>
              <a:rPr lang="ru" b="1" sz="3600">
                <a:solidFill>
                  <a:srgbClr val="0070C0"/>
                </a:solidFill>
                <a:latin typeface="Times New Roman"/>
              </a:rPr>
              <a:t>общем образовании</a:t>
            </a:r>
          </a:p>
        </p:txBody>
      </p:sp>
      <p:sp>
        <p:nvSpPr>
          <p:cNvPr id="7" name=""/>
          <p:cNvSpPr/>
          <p:nvPr/>
        </p:nvSpPr>
        <p:spPr>
          <a:xfrm>
            <a:off x="3800856" y="3666744"/>
            <a:ext cx="2097024" cy="19202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1500">
                <a:latin typeface="Calibri"/>
              </a:rPr>
              <a:t>Успешная сдача четырех</a:t>
            </a:r>
          </a:p>
        </p:txBody>
      </p:sp>
      <p:sp>
        <p:nvSpPr>
          <p:cNvPr id="8" name=""/>
          <p:cNvSpPr/>
          <p:nvPr/>
        </p:nvSpPr>
        <p:spPr>
          <a:xfrm>
            <a:off x="7354824" y="3313176"/>
            <a:ext cx="2191512" cy="414528"/>
          </a:xfrm>
          <a:prstGeom prst="rect">
            <a:avLst/>
          </a:prstGeom>
          <a:solidFill>
            <a:srgbClr val="50A9C7"/>
          </a:solidFill>
        </p:spPr>
        <p:txBody>
          <a:bodyPr lIns="0" tIns="0" rIns="0" bIns="0">
            <a:noAutofit/>
          </a:bodyPr>
          <a:p>
            <a:pPr marL="0" indent="0" marR="0">
              <a:lnSpc>
                <a:spcPct val="96000"/>
              </a:lnSpc>
              <a:spcBef>
                <a:spcPts val="630"/>
              </a:spcBef>
            </a:pPr>
            <a:r>
              <a:rPr lang="ru" b="1" sz="1700">
                <a:solidFill>
                  <a:srgbClr val="0D366B"/>
                </a:solidFill>
                <a:latin typeface="Arial"/>
              </a:rPr>
              <a:t>Условие получения аттестата</a:t>
            </a:r>
          </a:p>
        </p:txBody>
      </p:sp>
      <p:sp>
        <p:nvSpPr>
          <p:cNvPr id="9" name=""/>
          <p:cNvSpPr/>
          <p:nvPr/>
        </p:nvSpPr>
        <p:spPr>
          <a:xfrm>
            <a:off x="3810000" y="3913632"/>
            <a:ext cx="947928" cy="16154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1500">
                <a:latin typeface="Calibri"/>
              </a:rPr>
              <a:t>предметов</a:t>
            </a:r>
          </a:p>
        </p:txBody>
      </p:sp>
      <p:sp>
        <p:nvSpPr>
          <p:cNvPr id="10" name=""/>
          <p:cNvSpPr/>
          <p:nvPr/>
        </p:nvSpPr>
        <p:spPr>
          <a:xfrm>
            <a:off x="7440168" y="3971544"/>
            <a:ext cx="384048" cy="149352"/>
          </a:xfrm>
          <a:prstGeom prst="rect">
            <a:avLst/>
          </a:prstGeom>
          <a:solidFill>
            <a:srgbClr val="50A9C7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1200">
                <a:solidFill>
                  <a:srgbClr val="1F252C"/>
                </a:solidFill>
                <a:latin typeface="Arial"/>
              </a:rPr>
              <a:t>9 кл</a:t>
            </a:r>
          </a:p>
        </p:txBody>
      </p:sp>
      <p:sp>
        <p:nvSpPr>
          <p:cNvPr id="11" name=""/>
          <p:cNvSpPr/>
          <p:nvPr/>
        </p:nvSpPr>
        <p:spPr>
          <a:xfrm>
            <a:off x="9003792" y="3971544"/>
            <a:ext cx="408432" cy="149352"/>
          </a:xfrm>
          <a:prstGeom prst="rect">
            <a:avLst/>
          </a:prstGeom>
          <a:solidFill>
            <a:srgbClr val="50A9C7"/>
          </a:solidFill>
        </p:spPr>
        <p:txBody>
          <a:bodyPr lIns="0" tIns="0" rIns="0" bIns="0" wrap="none">
            <a:noAutofit/>
          </a:bodyPr>
          <a:p>
            <a:pPr algn="r" marL="0" indent="0" marR="0"/>
            <a:r>
              <a:rPr lang="ru" b="1" sz="1200">
                <a:solidFill>
                  <a:srgbClr val="1F252C"/>
                </a:solidFill>
                <a:latin typeface="Arial"/>
              </a:rPr>
              <a:t>11 кл</a:t>
            </a:r>
          </a:p>
        </p:txBody>
      </p:sp>
      <p:sp>
        <p:nvSpPr>
          <p:cNvPr id="12" name=""/>
          <p:cNvSpPr/>
          <p:nvPr/>
        </p:nvSpPr>
        <p:spPr>
          <a:xfrm>
            <a:off x="2060448" y="4477512"/>
            <a:ext cx="3971544" cy="33223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2200">
                <a:solidFill>
                  <a:srgbClr val="FF0000"/>
                </a:solidFill>
                <a:latin typeface="Arial"/>
              </a:rPr>
              <a:t>Аттестат об основном общем</a:t>
            </a:r>
          </a:p>
        </p:txBody>
      </p:sp>
      <p:sp>
        <p:nvSpPr>
          <p:cNvPr id="13" name=""/>
          <p:cNvSpPr/>
          <p:nvPr/>
        </p:nvSpPr>
        <p:spPr>
          <a:xfrm>
            <a:off x="7351776" y="4315968"/>
            <a:ext cx="1216152" cy="295656"/>
          </a:xfrm>
          <a:prstGeom prst="rect">
            <a:avLst/>
          </a:prstGeom>
          <a:solidFill>
            <a:srgbClr val="50A9C7"/>
          </a:solidFill>
        </p:spPr>
        <p:txBody>
          <a:bodyPr lIns="0" tIns="0" rIns="0" bIns="0">
            <a:noAutofit/>
          </a:bodyPr>
          <a:p>
            <a:pPr marL="0" indent="0" marR="0"/>
            <a:r>
              <a:rPr lang="ru" sz="1000">
                <a:solidFill>
                  <a:srgbClr val="0D5477"/>
                </a:solidFill>
                <a:latin typeface="Arial"/>
              </a:rPr>
              <a:t>Успешная сдача четырех предметов</a:t>
            </a:r>
          </a:p>
        </p:txBody>
      </p:sp>
      <p:sp>
        <p:nvSpPr>
          <p:cNvPr id="14" name=""/>
          <p:cNvSpPr/>
          <p:nvPr/>
        </p:nvSpPr>
        <p:spPr>
          <a:xfrm>
            <a:off x="8924544" y="4319016"/>
            <a:ext cx="996696" cy="435864"/>
          </a:xfrm>
          <a:prstGeom prst="rect">
            <a:avLst/>
          </a:prstGeom>
          <a:solidFill>
            <a:srgbClr val="50A9C7"/>
          </a:solidFill>
        </p:spPr>
        <p:txBody>
          <a:bodyPr lIns="0" tIns="0" rIns="0" bIns="0">
            <a:noAutofit/>
          </a:bodyPr>
          <a:p>
            <a:pPr marL="0" indent="0" marR="0"/>
            <a:r>
              <a:rPr lang="ru" sz="1000">
                <a:solidFill>
                  <a:srgbClr val="0D5477"/>
                </a:solidFill>
                <a:latin typeface="Arial"/>
              </a:rPr>
              <a:t>Успешная сдача обязательных предметов</a:t>
            </a:r>
          </a:p>
        </p:txBody>
      </p:sp>
      <p:sp>
        <p:nvSpPr>
          <p:cNvPr id="15" name=""/>
          <p:cNvSpPr/>
          <p:nvPr/>
        </p:nvSpPr>
        <p:spPr>
          <a:xfrm>
            <a:off x="3185160" y="4852416"/>
            <a:ext cx="1776984" cy="2987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algn="r" marL="0" indent="0" marR="0"/>
            <a:r>
              <a:rPr lang="ru" sz="2200">
                <a:solidFill>
                  <a:srgbClr val="FF0000"/>
                </a:solidFill>
                <a:latin typeface="Arial"/>
              </a:rPr>
              <a:t>образовании</a:t>
            </a:r>
          </a:p>
        </p:txBody>
      </p:sp>
      <p:sp>
        <p:nvSpPr>
          <p:cNvPr id="16" name=""/>
          <p:cNvSpPr/>
          <p:nvPr/>
        </p:nvSpPr>
        <p:spPr>
          <a:xfrm>
            <a:off x="7354824" y="4974336"/>
            <a:ext cx="118872" cy="91440"/>
          </a:xfrm>
          <a:prstGeom prst="rect">
            <a:avLst/>
          </a:prstGeom>
          <a:solidFill>
            <a:srgbClr val="50A9C7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sz="600">
                <a:solidFill>
                  <a:srgbClr val="247796"/>
                </a:solidFill>
                <a:latin typeface="Arial"/>
              </a:rPr>
              <a:t>Ис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6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899160" y="115824"/>
            <a:ext cx="10689336" cy="3194304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980"/>
              </a:spcAft>
            </a:pPr>
            <a:r>
              <a:rPr lang="ru" b="1" sz="3200">
                <a:solidFill>
                  <a:srgbClr val="0070C0"/>
                </a:solidFill>
                <a:latin typeface="Times New Roman"/>
              </a:rPr>
              <a:t>Особенности организации ГИА для учащихся с ОВЗ, инвалидов, детей-инвалидов</a:t>
            </a:r>
          </a:p>
          <a:p>
            <a:pPr algn="just" marL="0" indent="0" marR="0">
              <a:spcAft>
                <a:spcPts val="1260"/>
              </a:spcAft>
            </a:pPr>
            <a:r>
              <a:rPr lang="ru" sz="1800">
                <a:latin typeface="Times New Roman"/>
              </a:rPr>
              <a:t>Для участников с ОВЗ, детей-инвалидов и инвалидов организация и проведение экзаменов осуществляется с учетом состояния их здоровья, особенностей психофизического развития.</a:t>
            </a:r>
          </a:p>
          <a:p>
            <a:pPr algn="just" marL="0" indent="0" marR="0"/>
            <a:r>
              <a:rPr lang="ru" sz="1800">
                <a:latin typeface="Arial"/>
              </a:rPr>
              <a:t>•</a:t>
            </a:r>
            <a:r>
              <a:rPr lang="ru" sz="1800">
                <a:latin typeface="Times New Roman"/>
              </a:rPr>
              <a:t>Для организации условий и/или специальных условий при проведении экзаменов участнику или родителю (законному представителю) необходимо при подаче заявления на Портале </a:t>
            </a:r>
            <a:r>
              <a:rPr lang="en-US" sz="1800">
                <a:latin typeface="Times New Roman"/>
              </a:rPr>
              <a:t>mos.ru</a:t>
            </a:r>
            <a:r>
              <a:rPr lang="en-US" sz="1800">
                <a:latin typeface="Times New Roman"/>
              </a:rPr>
              <a:t> </a:t>
            </a:r>
            <a:r>
              <a:rPr lang="ru" sz="1800">
                <a:latin typeface="Times New Roman"/>
              </a:rPr>
              <a:t>указать номер и дату выдачи документа:</a:t>
            </a:r>
          </a:p>
          <a:p>
            <a:pPr algn="just" marL="0" indent="0" marR="0"/>
            <a:r>
              <a:rPr lang="ru" sz="1800">
                <a:latin typeface="Arial"/>
              </a:rPr>
              <a:t>•</a:t>
            </a:r>
            <a:r>
              <a:rPr lang="ru" b="1" sz="1800">
                <a:latin typeface="Times New Roman"/>
              </a:rPr>
              <a:t>заключения Центральной психолого-медико-педагогической комиссии города Москвы (ЦПМПК) </a:t>
            </a:r>
            <a:r>
              <a:rPr lang="ru" sz="1800">
                <a:latin typeface="Times New Roman"/>
              </a:rPr>
              <a:t>и/или </a:t>
            </a:r>
            <a:r>
              <a:rPr lang="ru" b="1" sz="1800">
                <a:latin typeface="Times New Roman"/>
              </a:rPr>
              <a:t>справки об установлении инвалидности.</a:t>
            </a:r>
          </a:p>
        </p:txBody>
      </p:sp>
      <p:sp>
        <p:nvSpPr>
          <p:cNvPr id="3" name=""/>
          <p:cNvSpPr/>
          <p:nvPr/>
        </p:nvSpPr>
        <p:spPr>
          <a:xfrm>
            <a:off x="1853184" y="4309872"/>
            <a:ext cx="8671560" cy="1487424"/>
          </a:xfrm>
          <a:prstGeom prst="rect">
            <a:avLst/>
          </a:prstGeom>
          <a:solidFill>
            <a:srgbClr val="B9CDE5"/>
          </a:solidFill>
        </p:spPr>
        <p:txBody>
          <a:bodyPr lIns="0" tIns="0" rIns="0" bIns="0">
            <a:noAutofit/>
          </a:bodyPr>
          <a:p>
            <a:pPr marL="0" indent="0" marR="0"/>
            <a:r>
              <a:rPr lang="ru" sz="2000">
                <a:latin typeface="Times New Roman"/>
              </a:rPr>
              <a:t>Справка об установлении инвалидности и/или заключение ЦПМПК дает право: </a:t>
            </a:r>
            <a:r>
              <a:rPr lang="ru" sz="2000">
                <a:latin typeface="Arial"/>
              </a:rPr>
              <a:t>• </a:t>
            </a:r>
            <a:r>
              <a:rPr lang="ru" sz="2000">
                <a:latin typeface="Times New Roman"/>
              </a:rPr>
              <a:t>на добавление 1,5 часа к продолжительности экзаменов по всем учебным предметам (на ОГЭ по иностранным языкам (раздел «Говорение») - 30 минут), </a:t>
            </a:r>
            <a:r>
              <a:rPr lang="ru" sz="2000">
                <a:latin typeface="Arial"/>
              </a:rPr>
              <a:t>•</a:t>
            </a:r>
            <a:r>
              <a:rPr lang="ru" sz="2000">
                <a:latin typeface="Times New Roman"/>
              </a:rPr>
              <a:t>выбор формы проведения экзаменов - ОГЭ и/или ГВЭ, </a:t>
            </a:r>
            <a:r>
              <a:rPr lang="ru" b="1" sz="2000">
                <a:latin typeface="Times New Roman"/>
              </a:rPr>
              <a:t>сокращение количества экзаменов до двух обязательных.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7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3" name=""/>
          <p:cNvSpPr/>
          <p:nvPr/>
        </p:nvSpPr>
        <p:spPr>
          <a:xfrm>
            <a:off x="1752600" y="368808"/>
            <a:ext cx="7281672" cy="3992880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210"/>
              </a:spcAft>
            </a:pPr>
            <a:r>
              <a:rPr lang="ru" b="1" sz="3200">
                <a:solidFill>
                  <a:srgbClr val="0070C0"/>
                </a:solidFill>
                <a:latin typeface="Times New Roman"/>
              </a:rPr>
              <a:t>Создание специальных условий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увеличение продолжительности экзамена на 1,5 часа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организация перерывов для приема пищи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проведение ГИА-9 на дому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увеличенные шрифты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необходимость в звукоусиливающей аппаратуре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сдача экзамена на компьютере</a:t>
            </a:r>
          </a:p>
          <a:p>
            <a:pPr marL="0" indent="0" marR="0" defTabSz="197104">
              <a:lnSpc>
                <a:spcPct val="115000"/>
              </a:lnSpc>
              <a:spcAft>
                <a:spcPts val="210"/>
              </a:spcAft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наличие ассистента</a:t>
            </a:r>
          </a:p>
          <a:p>
            <a:pPr marL="0" indent="0" marR="0" defTabSz="197104">
              <a:lnSpc>
                <a:spcPct val="115000"/>
              </a:lnSpc>
              <a:tabLst>
                <a:tab pos="197104"/>
              </a:tabLst>
            </a:pPr>
            <a:r>
              <a:rPr lang="ru" sz="2200">
                <a:solidFill>
                  <a:srgbClr val="404040"/>
                </a:solidFill>
                <a:latin typeface="Arial"/>
              </a:rPr>
              <a:t>•</a:t>
            </a:r>
            <a:r>
              <a:rPr lang="ru" sz="2100">
                <a:latin typeface="Times New Roman"/>
              </a:rPr>
              <a:t>	</a:t>
            </a:r>
            <a:r>
              <a:rPr lang="ru" sz="2100">
                <a:solidFill>
                  <a:srgbClr val="404040"/>
                </a:solidFill>
                <a:latin typeface="Times New Roman"/>
              </a:rPr>
              <a:t>и др.</a:t>
            </a:r>
          </a:p>
        </p:txBody>
      </p:sp>
      <p:sp>
        <p:nvSpPr>
          <p:cNvPr id="4" name=""/>
          <p:cNvSpPr/>
          <p:nvPr/>
        </p:nvSpPr>
        <p:spPr>
          <a:xfrm>
            <a:off x="2060448" y="4492752"/>
            <a:ext cx="8028432" cy="2252472"/>
          </a:xfrm>
          <a:prstGeom prst="rect">
            <a:avLst/>
          </a:prstGeom>
          <a:solidFill>
            <a:srgbClr val="B9CDE5"/>
          </a:solidFill>
          <a:ln>
            <a:solidFill/>
          </a:ln>
        </p:spPr>
        <p:txBody>
          <a:bodyPr lIns="0" tIns="0" rIns="0" bIns="0">
            <a:noAutofit/>
          </a:bodyPr>
          <a:p>
            <a:pPr algn="ctr" marL="0" indent="0" marR="0">
              <a:lnSpc>
                <a:spcPct val="115000"/>
              </a:lnSpc>
              <a:spcAft>
                <a:spcPts val="210"/>
              </a:spcAft>
            </a:pPr>
            <a:r>
              <a:rPr lang="ru" sz="2400">
                <a:latin typeface="Times New Roman"/>
              </a:rPr>
              <a:t>Заключение ЦПМПК о создании специальных условий при проведении ГИА</a:t>
            </a:r>
          </a:p>
          <a:p>
            <a:pPr algn="ctr" marL="0" indent="0" marR="0"/>
            <a:r>
              <a:rPr lang="ru" sz="2400">
                <a:latin typeface="Times New Roman"/>
              </a:rPr>
              <a:t>Медицинские заключения, справки из мед. учреждений, индивидуальная программа реабилитации НЕ ЯВЛЯЮТСЯ документами, на основании которых происходит организация спец. условий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8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bg>
      <p:bgPr>
        <a:solidFill>
          <a:srgbClr val="FFFFFE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2127504" y="426720"/>
            <a:ext cx="7860792" cy="399288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 wrap="none">
            <a:noAutofit/>
          </a:bodyPr>
          <a:p>
            <a:pPr marL="0" indent="0" marR="0"/>
            <a:r>
              <a:rPr lang="ru" b="1" sz="3200">
                <a:solidFill>
                  <a:srgbClr val="0070C0"/>
                </a:solidFill>
                <a:latin typeface="Times New Roman"/>
              </a:rPr>
              <a:t>Продолжительность проведения ОГЭ/ГВЭ</a:t>
            </a:r>
          </a:p>
        </p:txBody>
      </p:sp>
      <p:graphicFrame>
        <p:nvGraphicFramePr>
          <p:cNvPr id="3" name=""/>
          <p:cNvGraphicFramePr>
            <a:graphicFrameLocks noGrp="1"/>
          </p:cNvGraphicFramePr>
          <p:nvPr/>
        </p:nvGraphicFramePr>
        <p:xfrm>
          <a:off x="1682496" y="950976"/>
          <a:ext cx="8918448" cy="5422392"/>
        </p:xfrm>
        <a:graphic>
          <a:graphicData uri="http://schemas.openxmlformats.org/drawingml/2006/table">
            <a:tbl>
              <a:tblPr/>
              <a:tblGrid>
                <a:gridCol w="2511552"/>
                <a:gridCol w="2636520"/>
                <a:gridCol w="3770376"/>
              </a:tblGrid>
              <a:tr h="1566672"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>
                        <a:lnSpc>
                          <a:spcPct val="105000"/>
                        </a:lnSpc>
                      </a:pPr>
                      <a:r>
                        <a:rPr lang="ru" b="1" sz="1450">
                          <a:latin typeface="Times New Roman"/>
                        </a:rPr>
                        <a:t>Название учебного предмета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>
                        <a:lnSpc>
                          <a:spcPct val="108000"/>
                        </a:lnSpc>
                      </a:pPr>
                      <a:r>
                        <a:rPr lang="ru" b="1" sz="1450">
                          <a:latin typeface="Times New Roman"/>
                        </a:rPr>
                        <a:t>Продолжительность выполнения экзаменационной работы огэ</a:t>
                      </a:r>
                    </a:p>
                  </a:txBody>
                  <a:tcPr marL="0" marR="0" marT="0" marB="0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>
                        <a:lnSpc>
                          <a:spcPct val="107000"/>
                        </a:lnSpc>
                      </a:pPr>
                      <a:r>
                        <a:rPr lang="ru" b="1" sz="1450">
                          <a:latin typeface="Times New Roman"/>
                        </a:rPr>
                        <a:t>Продолжительность выполнения экзаменационной работы лицами с ОВЗ, детьми-инвалидами и инвалидами (+1,5 часа)</a:t>
                      </a:r>
                    </a:p>
                  </a:txBody>
                  <a:tcPr marL="0" marR="0" marT="0" marB="0"/>
                </a:tc>
              </a:tr>
              <a:tr h="573024">
                <a:tc>
                  <a:txBody>
                    <a:bodyPr lIns="0" tIns="0" rIns="0" bIns="0">
                      <a:noAutofit/>
                    </a:bodyPr>
                    <a:p>
                      <a:pPr marL="0" indent="0" marR="0">
                        <a:lnSpc>
                          <a:spcPct val="92000"/>
                        </a:lnSpc>
                      </a:pPr>
                      <a:r>
                        <a:rPr lang="ru" sz="1450">
                          <a:latin typeface="Times New Roman"/>
                        </a:rPr>
                        <a:t>Иностранные языки (раздел «Говорение»)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15 минут</a:t>
                      </a:r>
                    </a:p>
                  </a:txBody>
                  <a:tcPr marL="0" marR="0" marT="0" marB="0" anchor="ctr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45 минут</a:t>
                      </a:r>
                    </a:p>
                  </a:txBody>
                  <a:tcPr marL="0" marR="0" marT="0" marB="0" anchor="ctr"/>
                </a:tc>
              </a:tr>
              <a:tr h="30784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Иностранные языки</a:t>
                      </a:r>
                    </a:p>
                  </a:txBody>
                  <a:tcPr marL="0" marR="0" marT="0" marB="0" anchor="b"/>
                </a:tc>
                <a:tc rowSpan="3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2 часа(120 минут)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3 часа 30 минут (210 минут)</a:t>
                      </a:r>
                    </a:p>
                  </a:txBody>
                  <a:tcPr marL="0" marR="0" marT="0" marB="0" anchor="ctr"/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География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Химия</a:t>
                      </a:r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304800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Русский язык</a:t>
                      </a:r>
                    </a:p>
                  </a:txBody>
                  <a:tcPr marL="0" marR="0" marT="0" marB="0" anchor="b"/>
                </a:tc>
                <a:tc rowSpan="3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3 часа 55 минут (235 минут)</a:t>
                      </a:r>
                    </a:p>
                  </a:txBody>
                  <a:tcPr marL="0" marR="0" marT="0" marB="0" anchor="ctr"/>
                </a:tc>
                <a:tc rowSpan="3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5 часов 25 минут (325 минут)</a:t>
                      </a:r>
                    </a:p>
                  </a:txBody>
                  <a:tcPr marL="0" marR="0" marT="0" marB="0" anchor="ctr"/>
                </a:tc>
              </a:tr>
              <a:tr h="29565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Математика</a:t>
                      </a:r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289560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Литература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29565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Физика</a:t>
                      </a:r>
                    </a:p>
                  </a:txBody>
                  <a:tcPr marL="0" marR="0" marT="0" marB="0" anchor="b"/>
                </a:tc>
                <a:tc rowSpan="4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3 часа(180 минут)</a:t>
                      </a:r>
                    </a:p>
                  </a:txBody>
                  <a:tcPr marL="0" marR="0" marT="0" marB="0" anchor="ctr"/>
                </a:tc>
                <a:tc rowSpan="4"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4 часа 30 минут (270 минут)</a:t>
                      </a:r>
                    </a:p>
                  </a:txBody>
                  <a:tcPr marL="0" marR="0" marT="0" marB="0" anchor="ctr"/>
                </a:tc>
              </a:tr>
              <a:tr h="304800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Обществознание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500"/>
                    </a:p>
                  </a:txBody>
                  <a:tcPr marL="0" marR="0" marT="0" marB="0"/>
                </a:tc>
              </a:tr>
              <a:tr h="292608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История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29565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Биология</a:t>
                      </a:r>
                    </a:p>
                  </a:txBody>
                  <a:tcPr marL="0" marR="0" marT="0" marB="0" anchor="b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  <a:tc vMerge="1">
                  <a:txBody>
                    <a:bodyPr lIns="0" tIns="0" rIns="0" bIns="0">
                      <a:noAutofit/>
                    </a:bodyPr>
                    <a:p>
                      <a:endParaRPr sz="1400"/>
                    </a:p>
                  </a:txBody>
                  <a:tcPr marL="0" marR="0" marT="0" marB="0"/>
                </a:tc>
              </a:tr>
              <a:tr h="310896">
                <a:tc>
                  <a:txBody>
                    <a:bodyPr lIns="0" tIns="0" rIns="0" bIns="0">
                      <a:noAutofit/>
                    </a:bodyPr>
                    <a:p>
                      <a:pPr marL="0" indent="0" marR="0"/>
                      <a:r>
                        <a:rPr lang="ru" sz="1450">
                          <a:latin typeface="Times New Roman"/>
                        </a:rPr>
                        <a:t>Информатика и ИКТ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2 часа 30 минут (150 минут)</a:t>
                      </a:r>
                    </a:p>
                  </a:txBody>
                  <a:tcPr marL="0" marR="0" marT="0" marB="0" anchor="b"/>
                </a:tc>
                <a:tc>
                  <a:txBody>
                    <a:bodyPr lIns="0" tIns="0" rIns="0" bIns="0">
                      <a:noAutofit/>
                    </a:bodyPr>
                    <a:p>
                      <a:pPr algn="ctr" marL="0" indent="0" marR="0"/>
                      <a:r>
                        <a:rPr lang="ru" sz="1450">
                          <a:latin typeface="Times New Roman"/>
                        </a:rPr>
                        <a:t>4 часа(240 минут)</a:t>
                      </a:r>
                    </a:p>
                  </a:txBody>
                  <a:tcPr marL="0" marR="0" marT="0" marB="0" anchor="b"/>
                </a:tc>
              </a:tr>
            </a:tbl>
          </a:graphicData>
        </a:graphic>
      </p:graphicFrame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9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/>
      <p:sp>
        <p:nvSpPr>
          <p:cNvPr id="2" name=""/>
          <p:cNvSpPr/>
          <p:nvPr/>
        </p:nvSpPr>
        <p:spPr>
          <a:xfrm>
            <a:off x="1627632" y="249936"/>
            <a:ext cx="8827008" cy="5300472"/>
          </a:xfrm>
          <a:prstGeom prst="rect">
            <a:avLst/>
          </a:prstGeom>
          <a:solidFill>
            <a:srgbClr val="FFFFFF"/>
          </a:solidFill>
        </p:spPr>
        <p:txBody>
          <a:bodyPr lIns="0" tIns="0" rIns="0" bIns="0">
            <a:noAutofit/>
          </a:bodyPr>
          <a:p>
            <a:pPr algn="ctr" marL="0" indent="0" marR="0">
              <a:spcAft>
                <a:spcPts val="560"/>
              </a:spcAft>
            </a:pPr>
            <a:r>
              <a:rPr lang="ru" b="1" sz="3200">
                <a:solidFill>
                  <a:srgbClr val="0070C0"/>
                </a:solidFill>
                <a:latin typeface="Times New Roman"/>
              </a:rPr>
              <a:t>Дополнительные материалы</a:t>
            </a:r>
          </a:p>
          <a:p>
            <a:pPr marL="0" indent="0" marR="0">
              <a:spcAft>
                <a:spcPts val="210"/>
              </a:spcAft>
            </a:pPr>
            <a:r>
              <a:rPr lang="ru" sz="1600">
                <a:solidFill>
                  <a:srgbClr val="404040"/>
                </a:solidFill>
                <a:latin typeface="Times New Roman"/>
              </a:rPr>
              <a:t>Во время экзамена на рабочем столе участника ГИА-9, помимо экзаменационных материалов, находятся:</a:t>
            </a:r>
          </a:p>
          <a:p>
            <a:pPr marL="0" indent="0" marR="0" defTabSz="255016">
              <a:lnSpc>
                <a:spcPct val="85000"/>
              </a:lnSpc>
              <a:spcAft>
                <a:spcPts val="210"/>
              </a:spcAft>
              <a:tabLst>
                <a:tab pos="255016"/>
              </a:tabLst>
            </a:pPr>
            <a:r>
              <a:rPr lang="ru" b="1" sz="1450">
                <a:solidFill>
                  <a:srgbClr val="404040"/>
                </a:solidFill>
                <a:latin typeface="Times New Roman"/>
              </a:rPr>
              <a:t>&gt;</a:t>
            </a:r>
            <a:r>
              <a:rPr lang="ru" b="1" sz="1600">
                <a:latin typeface="Times New Roman"/>
              </a:rPr>
              <a:t>	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гелевая ручка с чернилами черного цвета;</a:t>
            </a:r>
          </a:p>
          <a:p>
            <a:pPr marL="0" indent="0" marR="0" defTabSz="251968">
              <a:lnSpc>
                <a:spcPct val="85000"/>
              </a:lnSpc>
              <a:tabLst>
                <a:tab pos="251968"/>
              </a:tabLst>
            </a:pPr>
            <a:r>
              <a:rPr lang="ru" b="1" sz="1450">
                <a:solidFill>
                  <a:srgbClr val="404040"/>
                </a:solidFill>
                <a:latin typeface="Times New Roman"/>
              </a:rPr>
              <a:t>&gt;</a:t>
            </a:r>
            <a:r>
              <a:rPr lang="ru" b="1" sz="1600">
                <a:latin typeface="Times New Roman"/>
              </a:rPr>
              <a:t>	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документ, удостоверяющий личность;</a:t>
            </a:r>
          </a:p>
          <a:p>
            <a:pPr marL="0" indent="0" marR="0" defTabSz="261112">
              <a:lnSpc>
                <a:spcPct val="110000"/>
              </a:lnSpc>
              <a:spcAft>
                <a:spcPts val="210"/>
              </a:spcAft>
              <a:tabLst>
                <a:tab pos="261112"/>
              </a:tabLst>
            </a:pPr>
            <a:r>
              <a:rPr lang="ru" b="1" sz="1450">
                <a:solidFill>
                  <a:srgbClr val="404040"/>
                </a:solidFill>
                <a:latin typeface="Times New Roman"/>
              </a:rPr>
              <a:t>&gt;</a:t>
            </a:r>
            <a:r>
              <a:rPr lang="ru" b="1" sz="1600">
                <a:latin typeface="Times New Roman"/>
              </a:rPr>
              <a:t>	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средства обучения и воспитания, разрешенные для использования на экзамене по некоторым предметам:</a:t>
            </a:r>
          </a:p>
          <a:p>
            <a:pPr marL="0" indent="0" marR="0" defTabSz="175768">
              <a:lnSpc>
                <a:spcPct val="111000"/>
              </a:lnSpc>
              <a:spcAft>
                <a:spcPts val="210"/>
              </a:spcAft>
              <a:tabLst>
                <a:tab pos="175768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русскому языку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- орфографический словарь;</a:t>
            </a:r>
          </a:p>
          <a:p>
            <a:pPr marL="0" indent="0" marR="0" defTabSz="181864">
              <a:spcAft>
                <a:spcPts val="210"/>
              </a:spcAft>
              <a:tabLst>
                <a:tab pos="181864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математике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- линейка (справочные материалы, содержащие основные формулы курса математики, участник ГИА-9 получит вместе с КИМ);</a:t>
            </a:r>
          </a:p>
          <a:p>
            <a:pPr marL="0" indent="0" marR="0" defTabSz="184912">
              <a:lnSpc>
                <a:spcPct val="119000"/>
              </a:lnSpc>
              <a:spcAft>
                <a:spcPts val="210"/>
              </a:spcAft>
              <a:tabLst>
                <a:tab pos="184912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химии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- непрограммируемый калькулятор (периодическую систему химических элементов Д.И. Менделеева, таблицу растворимости солей, кислот и оснований в воде и электрохимический ряд напряжений металлов участник ГИА-9 получит вместе с КИМ);</a:t>
            </a:r>
          </a:p>
          <a:p>
            <a:pPr marL="0" indent="0" marR="0" defTabSz="175768">
              <a:lnSpc>
                <a:spcPct val="111000"/>
              </a:lnSpc>
              <a:spcAft>
                <a:spcPts val="210"/>
              </a:spcAft>
              <a:tabLst>
                <a:tab pos="175768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физик</a:t>
            </a:r>
            <a:r>
              <a:rPr lang="ru" u="sng" sz="1600">
                <a:solidFill>
                  <a:srgbClr val="404040"/>
                </a:solidFill>
                <a:latin typeface="Times New Roman"/>
              </a:rPr>
              <a:t>е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 - непрограммируемый калькулятор, линейка;</a:t>
            </a:r>
          </a:p>
          <a:p>
            <a:pPr marL="0" indent="0" marR="0" defTabSz="175768">
              <a:lnSpc>
                <a:spcPct val="111000"/>
              </a:lnSpc>
              <a:spcAft>
                <a:spcPts val="210"/>
              </a:spcAft>
              <a:tabLst>
                <a:tab pos="175768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географии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- непрограммируемый калькулятор, линейка, географические атласы за 7 - 9 классы.</a:t>
            </a:r>
          </a:p>
          <a:p>
            <a:pPr marL="0" indent="0" marR="0" defTabSz="175768">
              <a:lnSpc>
                <a:spcPct val="111000"/>
              </a:lnSpc>
              <a:spcAft>
                <a:spcPts val="210"/>
              </a:spcAft>
              <a:tabLst>
                <a:tab pos="175768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биологии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- непрограммируемый калькулятор, линейка;</a:t>
            </a:r>
          </a:p>
          <a:p>
            <a:pPr marL="0" indent="0" marR="0" defTabSz="181864">
              <a:tabLst>
                <a:tab pos="181864"/>
              </a:tabLst>
            </a:pPr>
            <a:r>
              <a:rPr lang="ru" sz="1600">
                <a:solidFill>
                  <a:srgbClr val="404040"/>
                </a:solidFill>
                <a:latin typeface="Arial"/>
              </a:rPr>
              <a:t>•</a:t>
            </a:r>
            <a:r>
              <a:rPr lang="ru" b="1" u="sng" sz="1600">
                <a:latin typeface="Times New Roman"/>
              </a:rPr>
              <a:t>	</a:t>
            </a:r>
            <a:r>
              <a:rPr lang="ru" b="1" u="sng" sz="1600">
                <a:solidFill>
                  <a:srgbClr val="404040"/>
                </a:solidFill>
                <a:latin typeface="Times New Roman"/>
              </a:rPr>
              <a:t>по литературе</a:t>
            </a:r>
            <a:r>
              <a:rPr lang="ru" b="1" sz="1600">
                <a:solidFill>
                  <a:srgbClr val="404040"/>
                </a:solidFill>
                <a:latin typeface="Times New Roman"/>
              </a:rPr>
              <a:t> </a:t>
            </a:r>
            <a:r>
              <a:rPr lang="ru" sz="1600">
                <a:solidFill>
                  <a:srgbClr val="404040"/>
                </a:solidFill>
                <a:latin typeface="Times New Roman"/>
              </a:rPr>
              <a:t>- орфографический словарь, сборники лирики, полные тексты художественных произведений.</a:t>
            </a:r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theme/theme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100000" t="-60000" r="100000" b="20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100000" t="100000" r="100000" b="100000"/>
          </a:path>
        </a:gradFill>
      </a:bgFillStyleLst>
    </a:fmtScheme>
  </a:themeElements>
  <a:objectDefaults/>
  <a:extraClrSchemeLst/>
</a:theme>
</file>