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09" d="100"/>
          <a:sy n="109" d="100"/>
        </p:scale>
        <p:origin x="636" y="78"/>
      </p:cViewPr>
      <p:guideLst>
        <p:guide pos="323" orient="horz"/>
        <p:guide pos="3997" orient="horz"/>
        <p:guide pos="7310"/>
        <p:guide pos="370"/>
        <p:guide pos="665"/>
        <p:guide pos="1139" orient="horz"/>
        <p:guide pos="663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esProps" Target="presProps.xml" /><Relationship Id="rId26" Type="http://schemas.openxmlformats.org/officeDocument/2006/relationships/tableStyles" Target="tableStyles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F8BBA4-3DF6-684F-90A5-44E3AF6F7C1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32ADB4-E606-3D41-8DAC-A5418836369B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xn--90acagbhgpca7c8c7f.xn--p1ai/" TargetMode="Externa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3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30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871339" name="Блок-схема: процесс 328871338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823098" name="Блок-схема: процесс 1886823097"/>
          <p:cNvSpPr/>
          <p:nvPr/>
        </p:nvSpPr>
        <p:spPr bwMode="auto">
          <a:xfrm>
            <a:off x="10348979" y="6057159"/>
            <a:ext cx="1539533" cy="420576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9063296" name="Блок-схема: процесс 1379063295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558555" name="Блок-схема: процесс 419558554"/>
          <p:cNvSpPr/>
          <p:nvPr/>
        </p:nvSpPr>
        <p:spPr bwMode="auto">
          <a:xfrm>
            <a:off x="10348979" y="5950625"/>
            <a:ext cx="1539533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5083739" name="Блок-схема: процесс 555083738"/>
          <p:cNvSpPr/>
          <p:nvPr/>
        </p:nvSpPr>
        <p:spPr bwMode="auto">
          <a:xfrm>
            <a:off x="10413712" y="314416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387955" name="Блок-схема: процесс 877387954"/>
          <p:cNvSpPr/>
          <p:nvPr/>
        </p:nvSpPr>
        <p:spPr bwMode="auto">
          <a:xfrm>
            <a:off x="10270190" y="5950626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1606385" name="Блок-схема: процесс 921606384"/>
          <p:cNvSpPr/>
          <p:nvPr/>
        </p:nvSpPr>
        <p:spPr bwMode="auto">
          <a:xfrm>
            <a:off x="10348979" y="5950625"/>
            <a:ext cx="1539533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noFill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8982282" name="Блок-схема: процесс 2108982281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1364374" name="Блок-схема: процесс 2108982281"/>
          <p:cNvSpPr/>
          <p:nvPr/>
        </p:nvSpPr>
        <p:spPr bwMode="auto">
          <a:xfrm>
            <a:off x="10413711" y="268177"/>
            <a:ext cx="1618323" cy="527109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755142" name=""/>
          <p:cNvSpPr/>
          <p:nvPr/>
        </p:nvSpPr>
        <p:spPr bwMode="auto">
          <a:xfrm flipH="0" flipV="0">
            <a:off x="7223299" y="1183685"/>
            <a:ext cx="3920969" cy="310718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>
                <a:latin typeface="Arial Black"/>
                <a:ea typeface="Arial Black"/>
                <a:cs typeface="Arial Black"/>
              </a:rPr>
              <a:t>Фото, ответственного за Движение</a:t>
            </a:r>
            <a:endParaRPr>
              <a:latin typeface="Arial Black"/>
              <a:cs typeface="Arial Black"/>
            </a:endParaRPr>
          </a:p>
        </p:txBody>
      </p:sp>
      <p:sp>
        <p:nvSpPr>
          <p:cNvPr id="133047792" name=""/>
          <p:cNvSpPr txBox="1"/>
          <p:nvPr/>
        </p:nvSpPr>
        <p:spPr bwMode="auto">
          <a:xfrm flipH="0" flipV="0">
            <a:off x="7831118" y="4596042"/>
            <a:ext cx="2582951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400">
                <a:solidFill>
                  <a:srgbClr val="214FE2"/>
                </a:solidFill>
                <a:latin typeface="Arial Black"/>
                <a:ea typeface="Arial Black"/>
                <a:cs typeface="Arial Black"/>
              </a:rPr>
              <a:t>ФИО</a:t>
            </a:r>
            <a:endParaRPr/>
          </a:p>
        </p:txBody>
      </p:sp>
      <p:sp>
        <p:nvSpPr>
          <p:cNvPr id="527885274" name=""/>
          <p:cNvSpPr txBox="1"/>
          <p:nvPr/>
        </p:nvSpPr>
        <p:spPr bwMode="auto">
          <a:xfrm flipH="0" flipV="0">
            <a:off x="130411" y="878706"/>
            <a:ext cx="5111611" cy="6099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Arial Black"/>
                <a:ea typeface="Arial Black"/>
                <a:cs typeface="Arial Black"/>
              </a:rPr>
              <a:t>КАК СТАТЬ ПЕРВЫМ: </a:t>
            </a:r>
            <a:br>
              <a:rPr/>
            </a:br>
            <a:r>
              <a:rPr sz="1600" b="1">
                <a:solidFill>
                  <a:srgbClr val="214FE2"/>
                </a:solidFill>
                <a:latin typeface="Arial Black"/>
                <a:ea typeface="Arial Black"/>
                <a:cs typeface="Arial Black"/>
              </a:rPr>
              <a:t>ПЛАН ДЕЙСТВИЙ</a:t>
            </a:r>
            <a:r>
              <a:rPr sz="1600"/>
              <a:t> </a:t>
            </a:r>
            <a:endParaRPr/>
          </a:p>
        </p:txBody>
      </p:sp>
      <p:sp>
        <p:nvSpPr>
          <p:cNvPr id="666900511" name=""/>
          <p:cNvSpPr txBox="1"/>
          <p:nvPr/>
        </p:nvSpPr>
        <p:spPr bwMode="auto">
          <a:xfrm flipH="0" flipV="0">
            <a:off x="1129149" y="1884825"/>
            <a:ext cx="3817850" cy="36579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    Подай заявку на вступление в Движение Первых на сайте </a:t>
            </a:r>
            <a:r>
              <a:rPr u="sng">
                <a:solidFill>
                  <a:schemeClr val="hlink"/>
                </a:solidFill>
                <a:hlinkClick r:id="rId2" tooltip="https://xn--90acagbhgpca7c8c7f.xn--p1ai/"/>
              </a:rPr>
              <a:t>будьвдвижении.рф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Pervye Book"/>
                <a:ea typeface="Arial"/>
                <a:cs typeface="Arial"/>
              </a:rPr>
              <a:t>    </a:t>
            </a:r>
            <a:r>
              <a:rPr/>
              <a:t>Подойди к ответственному за Движение в твоей школе 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    Вступай в Совет Первичного отделения </a:t>
            </a:r>
            <a:endParaRPr/>
          </a:p>
          <a:p>
            <a:pPr>
              <a:defRPr/>
            </a:pPr>
            <a:r>
              <a:rPr/>
              <a:t>     </a:t>
            </a:r>
            <a:endParaRPr/>
          </a:p>
          <a:p>
            <a:pPr>
              <a:defRPr/>
            </a:pPr>
            <a:r>
              <a:rPr/>
              <a:t>    Участвуй в проектах Движения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cxnSp>
        <p:nvCxnSpPr>
          <p:cNvPr id="1416114808" name=""/>
          <p:cNvCxnSpPr>
            <a:cxnSpLocks/>
          </p:cNvCxnSpPr>
          <p:nvPr/>
        </p:nvCxnSpPr>
        <p:spPr bwMode="auto">
          <a:xfrm flipH="0" flipV="0">
            <a:off x="1175387" y="2106406"/>
            <a:ext cx="203445" cy="0"/>
          </a:xfrm>
          <a:prstGeom prst="line">
            <a:avLst/>
          </a:prstGeom>
          <a:ln w="19049" cap="flat" cmpd="sng" algn="ctr">
            <a:solidFill>
              <a:srgbClr val="214FE2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508771" name=""/>
          <p:cNvCxnSpPr>
            <a:cxnSpLocks/>
          </p:cNvCxnSpPr>
          <p:nvPr/>
        </p:nvCxnSpPr>
        <p:spPr bwMode="auto">
          <a:xfrm flipH="0" flipV="0">
            <a:off x="1175387" y="3183563"/>
            <a:ext cx="203445" cy="0"/>
          </a:xfrm>
          <a:prstGeom prst="line">
            <a:avLst/>
          </a:prstGeom>
          <a:ln w="19049" cap="flat" cmpd="sng" algn="ctr">
            <a:solidFill>
              <a:srgbClr val="214FE2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129141" name=""/>
          <p:cNvCxnSpPr>
            <a:cxnSpLocks/>
          </p:cNvCxnSpPr>
          <p:nvPr/>
        </p:nvCxnSpPr>
        <p:spPr bwMode="auto">
          <a:xfrm flipH="0" flipV="0">
            <a:off x="1175387" y="4006597"/>
            <a:ext cx="203445" cy="0"/>
          </a:xfrm>
          <a:prstGeom prst="line">
            <a:avLst/>
          </a:prstGeom>
          <a:ln w="19049" cap="flat" cmpd="sng" algn="ctr">
            <a:solidFill>
              <a:srgbClr val="214FE2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20709" name=""/>
          <p:cNvCxnSpPr>
            <a:cxnSpLocks/>
          </p:cNvCxnSpPr>
          <p:nvPr/>
        </p:nvCxnSpPr>
        <p:spPr bwMode="auto">
          <a:xfrm flipH="0" flipV="0">
            <a:off x="1175387" y="4824822"/>
            <a:ext cx="203445" cy="0"/>
          </a:xfrm>
          <a:prstGeom prst="line">
            <a:avLst/>
          </a:prstGeom>
          <a:ln w="19049" cap="flat" cmpd="sng" algn="ctr">
            <a:solidFill>
              <a:srgbClr val="214FE2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-311500" y="283965"/>
            <a:ext cx="12831800" cy="7217888"/>
          </a:xfrm>
          <a:prstGeom prst="rect">
            <a:avLst/>
          </a:prstGeom>
        </p:spPr>
      </p:pic>
      <p:sp>
        <p:nvSpPr>
          <p:cNvPr id="373536100" name="TextBox 4"/>
          <p:cNvSpPr txBox="1"/>
          <p:nvPr/>
        </p:nvSpPr>
        <p:spPr bwMode="auto">
          <a:xfrm>
            <a:off x="704494" y="4122170"/>
            <a:ext cx="5205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1B4AE1"/>
                </a:solidFill>
                <a:latin typeface="Arial Black"/>
              </a:rPr>
              <a:t>ШЕКЕРЬЯНЦ </a:t>
            </a:r>
            <a:endParaRPr sz="2800">
              <a:latin typeface="Arial Black"/>
            </a:endParaRPr>
          </a:p>
          <a:p>
            <a:pPr algn="ctr">
              <a:defRPr/>
            </a:pPr>
            <a:r>
              <a:rPr lang="ru-RU" sz="2800">
                <a:solidFill>
                  <a:srgbClr val="1B4AE1"/>
                </a:solidFill>
                <a:latin typeface="Arial Black"/>
              </a:rPr>
              <a:t>ОВАНЕС НИКОЛАЕВИЧ </a:t>
            </a:r>
            <a:endParaRPr/>
          </a:p>
        </p:txBody>
      </p:sp>
      <p:sp>
        <p:nvSpPr>
          <p:cNvPr id="1094357986" name="TextBox 5"/>
          <p:cNvSpPr txBox="1"/>
          <p:nvPr/>
        </p:nvSpPr>
        <p:spPr bwMode="auto">
          <a:xfrm>
            <a:off x="763911" y="5116098"/>
            <a:ext cx="508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DE3A34"/>
                </a:solidFill>
                <a:cs typeface="Arial"/>
              </a:rPr>
              <a:t>Председатель 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регионального 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отделения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 «Движения Первых» Республики Адыгея</a:t>
            </a:r>
            <a:endParaRPr/>
          </a:p>
        </p:txBody>
      </p:sp>
      <p:sp>
        <p:nvSpPr>
          <p:cNvPr id="6" name="TextBox 4"/>
          <p:cNvSpPr txBox="1"/>
          <p:nvPr/>
        </p:nvSpPr>
        <p:spPr bwMode="auto">
          <a:xfrm>
            <a:off x="5917930" y="4138332"/>
            <a:ext cx="5597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1B4AE1"/>
                </a:solidFill>
                <a:latin typeface="Arial Black"/>
              </a:rPr>
              <a:t>БАГИРОКОВА </a:t>
            </a:r>
            <a:endParaRPr/>
          </a:p>
          <a:p>
            <a:pPr algn="ctr">
              <a:defRPr/>
            </a:pPr>
            <a:r>
              <a:rPr lang="ru-RU" sz="2800">
                <a:solidFill>
                  <a:srgbClr val="1B4AE1"/>
                </a:solidFill>
                <a:latin typeface="Arial Black"/>
              </a:rPr>
              <a:t>ЗАРЕМА ЗАУРБЕЧЕВНА</a:t>
            </a:r>
            <a:endParaRPr lang="ru-RU" sz="2800">
              <a:solidFill>
                <a:srgbClr val="1B4AE1"/>
              </a:solidFill>
              <a:latin typeface="Arial Black"/>
            </a:endParaRPr>
          </a:p>
        </p:txBody>
      </p:sp>
      <p:sp>
        <p:nvSpPr>
          <p:cNvPr id="7" name="TextBox 5"/>
          <p:cNvSpPr txBox="1"/>
          <p:nvPr/>
        </p:nvSpPr>
        <p:spPr bwMode="auto">
          <a:xfrm>
            <a:off x="6198300" y="5116097"/>
            <a:ext cx="508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DE3A34"/>
                </a:solidFill>
                <a:cs typeface="Arial"/>
              </a:rPr>
              <a:t>Председатель 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местного отделения 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«Движения Первых</a:t>
            </a:r>
            <a:r>
              <a:rPr lang="ru-RU" sz="2000" b="1">
                <a:solidFill>
                  <a:srgbClr val="DE3A34"/>
                </a:solidFill>
                <a:cs typeface="Arial"/>
              </a:rPr>
              <a:t>» в </a:t>
            </a:r>
            <a:endParaRPr lang="ru-RU" sz="2000" b="1">
              <a:solidFill>
                <a:srgbClr val="DE3A34"/>
              </a:solidFill>
              <a:cs typeface="Arial"/>
            </a:endParaRPr>
          </a:p>
          <a:p>
            <a:pPr algn="ctr">
              <a:defRPr/>
            </a:pPr>
            <a:r>
              <a:rPr lang="ru-RU" sz="2000" b="1">
                <a:solidFill>
                  <a:srgbClr val="DE3A34"/>
                </a:solidFill>
                <a:cs typeface="Arial"/>
              </a:rPr>
              <a:t>Красногвардейском районе</a:t>
            </a:r>
            <a:endParaRPr lang="ru-RU" sz="2000" b="1">
              <a:solidFill>
                <a:srgbClr val="DE3A34"/>
              </a:solidFill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74879" y="659784"/>
            <a:ext cx="3264771" cy="3264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09268" y="659784"/>
            <a:ext cx="3264771" cy="3264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840509"/>
          </a:xfrm>
          <a:prstGeom prst="rect">
            <a:avLst/>
          </a:prstGeom>
          <a:solidFill>
            <a:srgbClr val="25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Google Shape;96;p3"/>
          <p:cNvSpPr txBox="1"/>
          <p:nvPr/>
        </p:nvSpPr>
        <p:spPr bwMode="auto">
          <a:xfrm>
            <a:off x="3395539" y="191494"/>
            <a:ext cx="5400922" cy="4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i="0" u="none" strike="noStrike" cap="none">
                <a:solidFill>
                  <a:schemeClr val="bg1"/>
                </a:solidFill>
                <a:latin typeface="+mj-lt"/>
                <a:ea typeface="Arial Black"/>
                <a:cs typeface="Arial Black"/>
              </a:rPr>
              <a:t>РЕАЛИЗОВАННЫЕ ПРОЕКТЫ </a:t>
            </a:r>
            <a:endParaRPr sz="2400" b="1">
              <a:solidFill>
                <a:schemeClr val="bg1"/>
              </a:solidFill>
              <a:latin typeface="+mj-lt"/>
              <a:ea typeface="Arial Black"/>
              <a:cs typeface="Arial Blac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591127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548909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8506691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Google Shape;97;p3"/>
          <p:cNvPicPr/>
          <p:nvPr/>
        </p:nvPicPr>
        <p:blipFill>
          <a:blip r:embed="rId2">
            <a:alphaModFix/>
          </a:blip>
          <a:srcRect l="5104" t="8020" r="6667" b="3751"/>
          <a:stretch/>
        </p:blipFill>
        <p:spPr bwMode="auto">
          <a:xfrm>
            <a:off x="591127" y="1533236"/>
            <a:ext cx="3094182" cy="2080275"/>
          </a:xfrm>
          <a:prstGeom prst="roundRect">
            <a:avLst>
              <a:gd name="adj" fmla="val 25745"/>
            </a:avLst>
          </a:prstGeom>
          <a:ln>
            <a:noFill/>
          </a:ln>
          <a:effectLst/>
        </p:spPr>
      </p:pic>
      <p:sp>
        <p:nvSpPr>
          <p:cNvPr id="8" name="Скругленный прямоугольник 7"/>
          <p:cNvSpPr/>
          <p:nvPr/>
        </p:nvSpPr>
        <p:spPr bwMode="auto">
          <a:xfrm rot="21352678">
            <a:off x="685800" y="3469508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21357611">
            <a:off x="852833" y="3451404"/>
            <a:ext cx="2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Всероссийский спортивный проект 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91127" y="4288308"/>
            <a:ext cx="3072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В рамках проекта было организовано 2 мероприятия, в котором Первые приняли участие вместе со своими семьями</a:t>
            </a:r>
            <a:endParaRPr/>
          </a:p>
        </p:txBody>
      </p:sp>
      <p:pic>
        <p:nvPicPr>
          <p:cNvPr id="11" name="Google Shape;102;p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548909" y="1532578"/>
            <a:ext cx="3091054" cy="1955280"/>
          </a:xfrm>
          <a:prstGeom prst="roundRect">
            <a:avLst>
              <a:gd name="adj" fmla="val 25308"/>
            </a:avLst>
          </a:prstGeom>
          <a:ln>
            <a:noFill/>
          </a:ln>
          <a:effectLst/>
        </p:spPr>
      </p:pic>
      <p:sp>
        <p:nvSpPr>
          <p:cNvPr id="12" name="Скругленный прямоугольник 11"/>
          <p:cNvSpPr/>
          <p:nvPr/>
        </p:nvSpPr>
        <p:spPr bwMode="auto">
          <a:xfrm rot="21352678">
            <a:off x="4664764" y="3370003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 rot="21357611">
            <a:off x="4648530" y="3347248"/>
            <a:ext cx="2905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Всероссийский </a:t>
            </a:r>
            <a:r>
              <a:rPr lang="ru-RU" sz="1400" b="1">
                <a:solidFill>
                  <a:schemeClr val="bg1"/>
                </a:solidFill>
                <a:latin typeface="+mj-lt"/>
              </a:rPr>
              <a:t>проект</a:t>
            </a:r>
            <a:endParaRPr/>
          </a:p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«В </a:t>
            </a:r>
            <a:r>
              <a:rPr lang="ru-RU" sz="1400" b="1">
                <a:solidFill>
                  <a:schemeClr val="bg1"/>
                </a:solidFill>
                <a:latin typeface="+mj-lt"/>
              </a:rPr>
              <a:t>гостях у ученого»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565273" y="4180585"/>
            <a:ext cx="30778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Школьники посетили научные лаборатории и интересные лекции</a:t>
            </a:r>
            <a:r>
              <a:rPr lang="ru-RU" sz="1400"/>
              <a:t>, </a:t>
            </a:r>
            <a:r>
              <a:rPr lang="ru-RU" sz="1400"/>
              <a:t>где смогли ощутить себя в роли </a:t>
            </a:r>
            <a:r>
              <a:rPr lang="ru-RU" sz="1400"/>
              <a:t>лаборантов, инженеров, дизайнеров, IT-специалистов</a:t>
            </a:r>
            <a:endParaRPr/>
          </a:p>
        </p:txBody>
      </p:sp>
      <p:pic>
        <p:nvPicPr>
          <p:cNvPr id="15" name="Google Shape;99;p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8506691" y="1542254"/>
            <a:ext cx="3094182" cy="1946262"/>
          </a:xfrm>
          <a:prstGeom prst="roundRect">
            <a:avLst>
              <a:gd name="adj" fmla="val 25349"/>
            </a:avLst>
          </a:prstGeom>
          <a:ln>
            <a:noFill/>
          </a:ln>
          <a:effectLst/>
        </p:spPr>
      </p:pic>
      <p:sp>
        <p:nvSpPr>
          <p:cNvPr id="16" name="Скругленный прямоугольник 15"/>
          <p:cNvSpPr/>
          <p:nvPr/>
        </p:nvSpPr>
        <p:spPr bwMode="auto">
          <a:xfrm rot="21352678">
            <a:off x="8622546" y="3245007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 rot="21357611">
            <a:off x="8789579" y="3235924"/>
            <a:ext cx="2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Профильные смены «Время Первых»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06691" y="4105882"/>
            <a:ext cx="3077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В детском лагере «Лань» этим летом около 300 ребят узнали о Движении Первых, поучаствовали в различных играх и выбрали те направления, которые им интересны</a:t>
            </a:r>
            <a:endParaRPr lang="ru-RU" sz="140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480314" y="5892800"/>
            <a:ext cx="711685" cy="977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840509"/>
          </a:xfrm>
          <a:prstGeom prst="rect">
            <a:avLst/>
          </a:prstGeom>
          <a:solidFill>
            <a:srgbClr val="25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Google Shape;96;p3"/>
          <p:cNvSpPr txBox="1"/>
          <p:nvPr/>
        </p:nvSpPr>
        <p:spPr bwMode="auto">
          <a:xfrm>
            <a:off x="3395539" y="191494"/>
            <a:ext cx="5400922" cy="4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i="0" u="none" strike="noStrike" cap="none">
                <a:solidFill>
                  <a:schemeClr val="bg1"/>
                </a:solidFill>
                <a:latin typeface="+mj-lt"/>
                <a:ea typeface="Arial Black"/>
                <a:cs typeface="Arial Black"/>
              </a:rPr>
              <a:t>РЕАЛИЗОВАННЫЕ ПРОЕКТЫ </a:t>
            </a:r>
            <a:endParaRPr sz="2400" b="1">
              <a:solidFill>
                <a:schemeClr val="bg1"/>
              </a:solidFill>
              <a:latin typeface="+mj-lt"/>
              <a:ea typeface="Arial Black"/>
              <a:cs typeface="Arial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548909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8506691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565273" y="4180585"/>
            <a:ext cx="3077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Обучение региональной команды для выстраивания эффективного взаимодействия между сотрудниками</a:t>
            </a:r>
            <a:endParaRPr lang="ru-RU" sz="140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06691" y="4105882"/>
            <a:ext cx="3077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Обучение лидеров первичных отделений Республики Адыгея, раскрывающее </a:t>
            </a:r>
            <a:r>
              <a:rPr lang="ru-RU" sz="1400"/>
              <a:t>миссию и ценности Движения Первых, структуру первичного отделения и Совета Первых;</a:t>
            </a:r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480314" y="5892800"/>
            <a:ext cx="711685" cy="977601"/>
          </a:xfrm>
          <a:prstGeom prst="rect">
            <a:avLst/>
          </a:prstGeom>
        </p:spPr>
      </p:pic>
      <p:pic>
        <p:nvPicPr>
          <p:cNvPr id="22" name="Google Shape;100;p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565274" y="1537926"/>
            <a:ext cx="3077818" cy="2102331"/>
          </a:xfrm>
          <a:prstGeom prst="roundRect">
            <a:avLst>
              <a:gd name="adj" fmla="val 22340"/>
            </a:avLst>
          </a:prstGeom>
          <a:ln>
            <a:noFill/>
          </a:ln>
          <a:effectLst/>
        </p:spPr>
      </p:pic>
      <p:sp>
        <p:nvSpPr>
          <p:cNvPr id="12" name="Скругленный прямоугольник 11"/>
          <p:cNvSpPr/>
          <p:nvPr/>
        </p:nvSpPr>
        <p:spPr bwMode="auto">
          <a:xfrm rot="21352678">
            <a:off x="4654890" y="3321155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 rot="21357611">
            <a:off x="4821924" y="3298789"/>
            <a:ext cx="2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Тренинг-семинар «Команда Первых»</a:t>
            </a:r>
            <a:endParaRPr lang="ru-RU" sz="1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98509" y="1533236"/>
            <a:ext cx="3094181" cy="2065285"/>
          </a:xfrm>
          <a:prstGeom prst="roundRect">
            <a:avLst>
              <a:gd name="adj" fmla="val 23404"/>
            </a:avLst>
          </a:prstGeom>
          <a:ln>
            <a:noFill/>
          </a:ln>
          <a:effectLst/>
        </p:spPr>
      </p:pic>
      <p:sp>
        <p:nvSpPr>
          <p:cNvPr id="16" name="Скругленный прямоугольник 15"/>
          <p:cNvSpPr/>
          <p:nvPr/>
        </p:nvSpPr>
        <p:spPr bwMode="auto">
          <a:xfrm rot="21352678">
            <a:off x="8622546" y="3245007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 rot="21357611">
            <a:off x="8789579" y="3235924"/>
            <a:ext cx="2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Форум лидеров</a:t>
            </a:r>
            <a:endParaRPr/>
          </a:p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«Тебе решать!»</a:t>
            </a:r>
            <a:endParaRPr lang="ru-RU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29579333" name="Скругленный прямоугольник 3"/>
          <p:cNvSpPr/>
          <p:nvPr/>
        </p:nvSpPr>
        <p:spPr bwMode="auto">
          <a:xfrm>
            <a:off x="591126" y="1533235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42169102" name="Прямоугольник 9"/>
          <p:cNvSpPr/>
          <p:nvPr/>
        </p:nvSpPr>
        <p:spPr bwMode="auto">
          <a:xfrm>
            <a:off x="591126" y="4288307"/>
            <a:ext cx="3073357" cy="73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Обучение наставников и кураторов деятельности Движения Первых</a:t>
            </a:r>
            <a:endParaRPr/>
          </a:p>
        </p:txBody>
      </p:sp>
      <p:pic>
        <p:nvPicPr>
          <p:cNvPr id="1920166155" name="Google Shape;98;p3"/>
          <p:cNvPicPr/>
          <p:nvPr/>
        </p:nvPicPr>
        <p:blipFill>
          <a:blip r:embed="rId5"/>
          <a:srcRect l="0" t="13146" r="13176" b="0"/>
          <a:stretch/>
        </p:blipFill>
        <p:spPr bwMode="auto">
          <a:xfrm>
            <a:off x="591126" y="1537925"/>
            <a:ext cx="3105459" cy="2071062"/>
          </a:xfrm>
          <a:prstGeom prst="roundRect">
            <a:avLst>
              <a:gd name="adj" fmla="val 23741"/>
            </a:avLst>
          </a:prstGeom>
          <a:ln>
            <a:noFill/>
          </a:ln>
          <a:effectLst/>
        </p:spPr>
      </p:pic>
      <p:sp>
        <p:nvSpPr>
          <p:cNvPr id="1028789932" name="Скругленный прямоугольник 7"/>
          <p:cNvSpPr/>
          <p:nvPr/>
        </p:nvSpPr>
        <p:spPr bwMode="auto">
          <a:xfrm rot="21352670">
            <a:off x="685800" y="3469507"/>
            <a:ext cx="2862469" cy="48701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1441604" name="Прямоугольник 8"/>
          <p:cNvSpPr/>
          <p:nvPr/>
        </p:nvSpPr>
        <p:spPr bwMode="auto">
          <a:xfrm rot="21357586">
            <a:off x="771100" y="3461107"/>
            <a:ext cx="2652257" cy="51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Pervye Extended Bold"/>
              </a:rPr>
              <a:t>Слет наставников «ПРОнаставничество»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840509"/>
          </a:xfrm>
          <a:prstGeom prst="rect">
            <a:avLst/>
          </a:prstGeom>
          <a:solidFill>
            <a:srgbClr val="DE3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Google Shape;96;p3"/>
          <p:cNvSpPr txBox="1"/>
          <p:nvPr/>
        </p:nvSpPr>
        <p:spPr bwMode="auto">
          <a:xfrm>
            <a:off x="2569551" y="189443"/>
            <a:ext cx="7069261" cy="46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i="0" u="none" strike="noStrike" cap="none">
                <a:solidFill>
                  <a:schemeClr val="bg1"/>
                </a:solidFill>
                <a:latin typeface="+mj-lt"/>
                <a:ea typeface="Arial Black"/>
                <a:cs typeface="Arial Black"/>
              </a:rPr>
              <a:t>ПРОЕКТЫ НА СТАДИИ РЕАЛИЗАЦИИ</a:t>
            </a:r>
            <a:endParaRPr lang="ru-RU" sz="2400" b="1">
              <a:solidFill>
                <a:schemeClr val="bg1"/>
              </a:solidFill>
              <a:latin typeface="+mj-lt"/>
              <a:ea typeface="Arial Black"/>
              <a:cs typeface="Arial Blac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774398" y="1536038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74398" y="4291110"/>
            <a:ext cx="30729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В рамках проекта за каждым первичным отделением будет закреплено памятное место, за которым Первые будут ухаживать и сохранять историю</a:t>
            </a:r>
            <a:endParaRPr/>
          </a:p>
        </p:txBody>
      </p:sp>
      <p:pic>
        <p:nvPicPr>
          <p:cNvPr id="21" name="Google Shape;98;p3"/>
          <p:cNvPicPr/>
          <p:nvPr/>
        </p:nvPicPr>
        <p:blipFill>
          <a:blip r:embed="rId2"/>
          <a:stretch/>
        </p:blipFill>
        <p:spPr bwMode="auto">
          <a:xfrm>
            <a:off x="774398" y="1533236"/>
            <a:ext cx="3094182" cy="2320637"/>
          </a:xfrm>
          <a:prstGeom prst="roundRect">
            <a:avLst>
              <a:gd name="adj" fmla="val 23741"/>
            </a:avLst>
          </a:prstGeom>
          <a:ln>
            <a:noFill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480314" y="5892800"/>
            <a:ext cx="711685" cy="97760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 rot="21352678">
            <a:off x="869071" y="3472310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1B4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21357611">
            <a:off x="1057288" y="3458473"/>
            <a:ext cx="2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«Посвящение в</a:t>
            </a:r>
            <a:endParaRPr/>
          </a:p>
          <a:p>
            <a:pPr lvl="0" algn="ctr">
              <a:defRPr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хранители истории»</a:t>
            </a:r>
            <a:endParaRPr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580265" y="1533236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80265" y="4288308"/>
            <a:ext cx="3072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Вручение первых паспортов в торжественной обстановке с </a:t>
            </a:r>
            <a:r>
              <a:rPr lang="ru-RU" sz="1400"/>
              <a:t>брендированными</a:t>
            </a:r>
            <a:r>
              <a:rPr lang="ru-RU" sz="1400"/>
              <a:t> обложками и значками в стилистике Движения</a:t>
            </a:r>
            <a:endParaRPr/>
          </a:p>
        </p:txBody>
      </p:sp>
      <p:pic>
        <p:nvPicPr>
          <p:cNvPr id="17" name="Google Shape;98;p3"/>
          <p:cNvPicPr/>
          <p:nvPr/>
        </p:nvPicPr>
        <p:blipFill>
          <a:blip r:embed="rId4"/>
          <a:stretch/>
        </p:blipFill>
        <p:spPr bwMode="auto">
          <a:xfrm>
            <a:off x="4580265" y="1546781"/>
            <a:ext cx="3094182" cy="2062788"/>
          </a:xfrm>
          <a:prstGeom prst="roundRect">
            <a:avLst>
              <a:gd name="adj" fmla="val 23741"/>
            </a:avLst>
          </a:prstGeom>
          <a:ln>
            <a:noFill/>
          </a:ln>
          <a:effectLst/>
        </p:spPr>
      </p:pic>
      <p:sp>
        <p:nvSpPr>
          <p:cNvPr id="18" name="Скругленный прямоугольник 17"/>
          <p:cNvSpPr/>
          <p:nvPr/>
        </p:nvSpPr>
        <p:spPr bwMode="auto">
          <a:xfrm rot="21352678">
            <a:off x="4674938" y="3469508"/>
            <a:ext cx="2862470" cy="487017"/>
          </a:xfrm>
          <a:prstGeom prst="roundRect">
            <a:avLst>
              <a:gd name="adj" fmla="val 50000"/>
            </a:avLst>
          </a:prstGeom>
          <a:solidFill>
            <a:srgbClr val="1B4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 rot="21357611">
            <a:off x="4710859" y="3471667"/>
            <a:ext cx="29008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>
                <a:solidFill>
                  <a:schemeClr val="bg1"/>
                </a:solidFill>
                <a:latin typeface="+mj-lt"/>
              </a:rPr>
              <a:t>Всероссийская программа «МЫ – Граждане России!»</a:t>
            </a:r>
            <a:endParaRPr/>
          </a:p>
        </p:txBody>
      </p:sp>
      <p:sp>
        <p:nvSpPr>
          <p:cNvPr id="2035636132" name="Скругленный прямоугольник 27"/>
          <p:cNvSpPr/>
          <p:nvPr/>
        </p:nvSpPr>
        <p:spPr bwMode="auto">
          <a:xfrm>
            <a:off x="8386131" y="1558947"/>
            <a:ext cx="3094182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5468862" name="Прямоугольник 28"/>
          <p:cNvSpPr/>
          <p:nvPr/>
        </p:nvSpPr>
        <p:spPr bwMode="auto">
          <a:xfrm>
            <a:off x="8402496" y="4293336"/>
            <a:ext cx="3078177" cy="94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/>
              <a:t>Формирование умений и навыков по оказанию первой помощи, проведение регионального чемпионата среди Первых</a:t>
            </a:r>
            <a:endParaRPr/>
          </a:p>
        </p:txBody>
      </p:sp>
      <p:pic>
        <p:nvPicPr>
          <p:cNvPr id="1733477418" name="Google Shape;100;p3"/>
          <p:cNvPicPr/>
          <p:nvPr/>
        </p:nvPicPr>
        <p:blipFill>
          <a:blip r:embed="rId5"/>
          <a:srcRect l="9387" t="8092" r="0" b="0"/>
          <a:stretch/>
        </p:blipFill>
        <p:spPr bwMode="auto">
          <a:xfrm>
            <a:off x="8402497" y="1558947"/>
            <a:ext cx="3077815" cy="2063320"/>
          </a:xfrm>
          <a:prstGeom prst="roundRect">
            <a:avLst>
              <a:gd name="adj" fmla="val 22340"/>
            </a:avLst>
          </a:prstGeom>
          <a:ln>
            <a:noFill/>
          </a:ln>
          <a:effectLst/>
        </p:spPr>
      </p:pic>
      <p:sp>
        <p:nvSpPr>
          <p:cNvPr id="1561211547" name="Скругленный прямоугольник 30"/>
          <p:cNvSpPr/>
          <p:nvPr/>
        </p:nvSpPr>
        <p:spPr bwMode="auto">
          <a:xfrm rot="21352670">
            <a:off x="8510168" y="3378760"/>
            <a:ext cx="2862469" cy="487017"/>
          </a:xfrm>
          <a:prstGeom prst="roundRect">
            <a:avLst>
              <a:gd name="adj" fmla="val 50000"/>
            </a:avLst>
          </a:prstGeom>
          <a:solidFill>
            <a:srgbClr val="004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89523487" name="Прямоугольник 31"/>
          <p:cNvSpPr/>
          <p:nvPr/>
        </p:nvSpPr>
        <p:spPr bwMode="auto">
          <a:xfrm rot="21357586">
            <a:off x="8577867" y="3393488"/>
            <a:ext cx="2890279" cy="45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>
                <a:solidFill>
                  <a:schemeClr val="bg1"/>
                </a:solidFill>
                <a:latin typeface="Pervye Extended Bold"/>
              </a:rPr>
              <a:t>Комплекс мероприятий по волонтерству и добровольчеству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840509"/>
          </a:xfrm>
          <a:prstGeom prst="rect">
            <a:avLst/>
          </a:prstGeom>
          <a:solidFill>
            <a:srgbClr val="DE3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Google Shape;96;p3"/>
          <p:cNvSpPr txBox="1"/>
          <p:nvPr/>
        </p:nvSpPr>
        <p:spPr bwMode="auto">
          <a:xfrm>
            <a:off x="2569551" y="189443"/>
            <a:ext cx="7069261" cy="46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i="0" u="none" strike="noStrike" cap="none">
                <a:solidFill>
                  <a:schemeClr val="bg1"/>
                </a:solidFill>
                <a:latin typeface="+mj-lt"/>
                <a:ea typeface="Arial Black"/>
                <a:cs typeface="Arial Black"/>
              </a:rPr>
              <a:t>ПРОЕКТЫ НА СТАДИИ РЕАЛИЗАЦИИ</a:t>
            </a:r>
            <a:endParaRPr lang="ru-RU" sz="2400" b="1">
              <a:solidFill>
                <a:schemeClr val="bg1"/>
              </a:solidFill>
              <a:latin typeface="+mj-lt"/>
              <a:ea typeface="Arial Black"/>
              <a:cs typeface="Arial Blac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2407058" y="1546781"/>
            <a:ext cx="7394245" cy="43595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678545" y="4762496"/>
            <a:ext cx="6742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/>
              <a:t>Фестиваль «Первые» соберет на одной площадке всю активную молодежь Республики </a:t>
            </a:r>
            <a:r>
              <a:rPr lang="ru-RU" sz="1600"/>
              <a:t>Адыгея. В </a:t>
            </a:r>
            <a:r>
              <a:rPr lang="ru-RU" sz="1600"/>
              <a:t>рамках фестиваля будет организована работа </a:t>
            </a:r>
            <a:r>
              <a:rPr lang="ru-RU" sz="1600"/>
              <a:t>площадок по направлениям Движения, праздничный концерт и работа образовательных лекториев</a:t>
            </a:r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480314" y="5892800"/>
            <a:ext cx="711685" cy="977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18785" r="0" b="23414"/>
          <a:stretch/>
        </p:blipFill>
        <p:spPr bwMode="auto">
          <a:xfrm>
            <a:off x="2404663" y="1546781"/>
            <a:ext cx="7396639" cy="2850182"/>
          </a:xfrm>
          <a:prstGeom prst="roundRect">
            <a:avLst>
              <a:gd name="adj" fmla="val 25093"/>
            </a:avLst>
          </a:prstGeom>
          <a:ln>
            <a:noFill/>
          </a:ln>
          <a:effectLst/>
        </p:spPr>
      </p:pic>
      <p:sp>
        <p:nvSpPr>
          <p:cNvPr id="8" name="Скругленный прямоугольник 7"/>
          <p:cNvSpPr/>
          <p:nvPr/>
        </p:nvSpPr>
        <p:spPr bwMode="auto">
          <a:xfrm rot="21352678">
            <a:off x="2537153" y="4019566"/>
            <a:ext cx="7117692" cy="537482"/>
          </a:xfrm>
          <a:prstGeom prst="roundRect">
            <a:avLst>
              <a:gd name="adj" fmla="val 50000"/>
            </a:avLst>
          </a:prstGeom>
          <a:solidFill>
            <a:srgbClr val="225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21357611">
            <a:off x="2892064" y="4013415"/>
            <a:ext cx="643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>
                <a:solidFill>
                  <a:schemeClr val="bg1"/>
                </a:solidFill>
                <a:latin typeface="+mj-lt"/>
              </a:rPr>
              <a:t>Фестиваль «Первые»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278480" name="Рисунок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l="0" t="28884" r="40784" b="20027"/>
          <a:stretch/>
        </p:blipFill>
        <p:spPr bwMode="auto">
          <a:xfrm>
            <a:off x="6366540" y="-45720"/>
            <a:ext cx="5825458" cy="690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932327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5721" y="1649787"/>
            <a:ext cx="2673927" cy="2673927"/>
          </a:xfrm>
          <a:prstGeom prst="rect">
            <a:avLst/>
          </a:prstGeom>
        </p:spPr>
      </p:pic>
      <p:sp>
        <p:nvSpPr>
          <p:cNvPr id="1712126283" name="Скругленный прямоугольник 5"/>
          <p:cNvSpPr/>
          <p:nvPr/>
        </p:nvSpPr>
        <p:spPr bwMode="auto">
          <a:xfrm>
            <a:off x="630585" y="1367790"/>
            <a:ext cx="3124199" cy="429577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4DE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3228154" name="Прямоугольник 7"/>
          <p:cNvSpPr/>
          <p:nvPr/>
        </p:nvSpPr>
        <p:spPr bwMode="auto">
          <a:xfrm>
            <a:off x="630585" y="4443849"/>
            <a:ext cx="2992057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Телеграм</a:t>
            </a: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-канал </a:t>
            </a:r>
            <a:endParaRPr>
              <a:solidFill>
                <a:srgbClr val="254FE2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 Движения </a:t>
            </a: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Первых </a:t>
            </a:r>
            <a:endParaRPr>
              <a:latin typeface="Arial"/>
              <a:cs typeface="Arial"/>
            </a:endParaRPr>
          </a:p>
          <a:p>
            <a:pPr algn="ctr">
              <a:defRPr/>
            </a:pP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 Республики </a:t>
            </a: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Адыгея</a:t>
            </a:r>
            <a:endParaRPr>
              <a:latin typeface="Arial"/>
              <a:cs typeface="Arial"/>
            </a:endParaRPr>
          </a:p>
        </p:txBody>
      </p:sp>
      <p:pic>
        <p:nvPicPr>
          <p:cNvPr id="1373232374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25655" y="1656064"/>
            <a:ext cx="2670752" cy="2670752"/>
          </a:xfrm>
          <a:prstGeom prst="rect">
            <a:avLst/>
          </a:prstGeom>
        </p:spPr>
      </p:pic>
      <p:sp>
        <p:nvSpPr>
          <p:cNvPr id="1093591266" name="Скругленный прямоугольник 15"/>
          <p:cNvSpPr/>
          <p:nvPr/>
        </p:nvSpPr>
        <p:spPr bwMode="auto">
          <a:xfrm>
            <a:off x="4698933" y="1370892"/>
            <a:ext cx="3124199" cy="429577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4DE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885605" name="Прямоугольник 16"/>
          <p:cNvSpPr/>
          <p:nvPr/>
        </p:nvSpPr>
        <p:spPr bwMode="auto">
          <a:xfrm>
            <a:off x="5201235" y="4446951"/>
            <a:ext cx="2120322" cy="640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Телеграм</a:t>
            </a: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-канал</a:t>
            </a:r>
            <a:endParaRPr>
              <a:latin typeface="Arial"/>
              <a:cs typeface="Arial"/>
            </a:endParaRPr>
          </a:p>
          <a:p>
            <a:pPr algn="ctr">
              <a:defRPr/>
            </a:pPr>
            <a:r>
              <a:rPr lang="ru-RU">
                <a:solidFill>
                  <a:srgbClr val="254FE2"/>
                </a:solidFill>
                <a:latin typeface="Arial"/>
                <a:ea typeface="Arial"/>
                <a:cs typeface="Arial"/>
              </a:rPr>
              <a:t>Председателя РО</a:t>
            </a:r>
            <a:endParaRPr lang="ru-RU">
              <a:solidFill>
                <a:srgbClr val="254FE2"/>
              </a:solidFill>
              <a:latin typeface="Pervye Extended Bold"/>
            </a:endParaRPr>
          </a:p>
        </p:txBody>
      </p:sp>
      <p:sp>
        <p:nvSpPr>
          <p:cNvPr id="279279619" name="Прямоугольник 1"/>
          <p:cNvSpPr/>
          <p:nvPr/>
        </p:nvSpPr>
        <p:spPr bwMode="auto">
          <a:xfrm flipH="0" flipV="0">
            <a:off x="1138745" y="351110"/>
            <a:ext cx="6225066" cy="701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rgbClr val="254FE2"/>
                </a:solidFill>
                <a:latin typeface="Arial Black"/>
                <a:ea typeface="Arial Black"/>
                <a:cs typeface="Arial Black"/>
              </a:rPr>
              <a:t>Подписывайся и не пропускай новости о самом молодежном </a:t>
            </a:r>
            <a:r>
              <a:rPr lang="ru-RU" sz="2000">
                <a:solidFill>
                  <a:srgbClr val="254FE2"/>
                </a:solidFill>
                <a:latin typeface="Arial Black"/>
                <a:ea typeface="Arial Black"/>
                <a:cs typeface="Arial Black"/>
              </a:rPr>
              <a:t>Д</a:t>
            </a:r>
            <a:r>
              <a:rPr lang="ru-RU" sz="2000">
                <a:solidFill>
                  <a:srgbClr val="254FE2"/>
                </a:solidFill>
                <a:latin typeface="Arial Black"/>
                <a:ea typeface="Arial Black"/>
                <a:cs typeface="Arial Black"/>
              </a:rPr>
              <a:t>вижении страны!</a:t>
            </a:r>
            <a:endParaRPr sz="2000">
              <a:solidFill>
                <a:srgbClr val="254FE2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03399833" name="Рисунок 1"/>
          <p:cNvPicPr>
            <a:picLocks noChangeAspect="1"/>
          </p:cNvPicPr>
          <p:nvPr/>
        </p:nvPicPr>
        <p:blipFill>
          <a:blip r:embed="rId2"/>
          <a:srcRect l="33839" t="12660" r="31111" b="24579"/>
          <a:stretch/>
        </p:blipFill>
        <p:spPr bwMode="auto">
          <a:xfrm>
            <a:off x="243072" y="530586"/>
            <a:ext cx="2001414" cy="268778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608917170" name="Прямоугольник 2"/>
          <p:cNvSpPr/>
          <p:nvPr/>
        </p:nvSpPr>
        <p:spPr bwMode="auto">
          <a:xfrm>
            <a:off x="2474021" y="717174"/>
            <a:ext cx="3589321" cy="201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Pervye Extended Bold"/>
              </a:rPr>
              <a:t>В апреле 2022 года</a:t>
            </a:r>
            <a:endParaRPr/>
          </a:p>
          <a:p>
            <a:pPr>
              <a:defRPr/>
            </a:pPr>
            <a:r>
              <a:rPr lang="ru-RU">
                <a:solidFill>
                  <a:srgbClr val="FF0000"/>
                </a:solidFill>
                <a:latin typeface="Pervye Extended Bold"/>
              </a:rPr>
              <a:t>Диана Красовская </a:t>
            </a:r>
            <a:r>
              <a:rPr lang="ru-RU">
                <a:latin typeface="Pervye Extended Bold"/>
              </a:rPr>
              <a:t>обратилась к Президенту РФ с предложением</a:t>
            </a:r>
            <a:br>
              <a:rPr lang="ru-RU">
                <a:latin typeface="Pervye Extended Bold"/>
              </a:rPr>
            </a:br>
            <a:r>
              <a:rPr lang="ru-RU">
                <a:latin typeface="Pervye Extended Bold"/>
              </a:rPr>
              <a:t>создать Движение, объединяющее</a:t>
            </a:r>
            <a:endParaRPr/>
          </a:p>
          <a:p>
            <a:pPr>
              <a:defRPr/>
            </a:pPr>
            <a:r>
              <a:rPr lang="ru-RU">
                <a:latin typeface="Pervye Extended Bold"/>
              </a:rPr>
              <a:t>Детей России</a:t>
            </a:r>
            <a:endParaRPr lang="ru-RU">
              <a:latin typeface="Pervye Extended Bold"/>
            </a:endParaRPr>
          </a:p>
        </p:txBody>
      </p:sp>
      <p:pic>
        <p:nvPicPr>
          <p:cNvPr id="1906391783" name="Рисунок 3"/>
          <p:cNvPicPr>
            <a:picLocks noChangeAspect="1"/>
          </p:cNvPicPr>
          <p:nvPr/>
        </p:nvPicPr>
        <p:blipFill>
          <a:blip r:embed="rId3"/>
          <a:srcRect l="20274" t="-242" r="40490" b="19950"/>
          <a:stretch/>
        </p:blipFill>
        <p:spPr bwMode="auto">
          <a:xfrm>
            <a:off x="6136965" y="530586"/>
            <a:ext cx="1989219" cy="268463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9544522" name="Прямоугольник 4"/>
          <p:cNvSpPr/>
          <p:nvPr/>
        </p:nvSpPr>
        <p:spPr bwMode="auto">
          <a:xfrm>
            <a:off x="8390119" y="530586"/>
            <a:ext cx="3417538" cy="228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Pervye Extended Bold"/>
                <a:ea typeface="Calibri"/>
              </a:rPr>
              <a:t>Владимир Владимирович Путин поддержал идею и назвал главной задачей Движения - </a:t>
            </a:r>
            <a:r>
              <a:rPr lang="ru-RU">
                <a:solidFill>
                  <a:srgbClr val="FF0000"/>
                </a:solidFill>
                <a:latin typeface="Pervye Extended Bold"/>
                <a:ea typeface="Calibri"/>
              </a:rPr>
              <a:t>создание </a:t>
            </a:r>
            <a:r>
              <a:rPr lang="ru-RU">
                <a:solidFill>
                  <a:srgbClr val="FF0000"/>
                </a:solidFill>
                <a:latin typeface="Pervye Extended Bold"/>
                <a:ea typeface="Calibri"/>
              </a:rPr>
              <a:t>равной, доступной, интересной среды для развития и самореализации по самым разным направлениям</a:t>
            </a:r>
            <a:endParaRPr lang="ru-RU">
              <a:solidFill>
                <a:srgbClr val="FF0000"/>
              </a:solidFill>
              <a:latin typeface="Pervye Extended Bold"/>
            </a:endParaRPr>
          </a:p>
        </p:txBody>
      </p:sp>
      <p:pic>
        <p:nvPicPr>
          <p:cNvPr id="10262982" name="Рисунок 5"/>
          <p:cNvPicPr>
            <a:picLocks noChangeAspect="1"/>
          </p:cNvPicPr>
          <p:nvPr/>
        </p:nvPicPr>
        <p:blipFill>
          <a:blip r:embed="rId4"/>
          <a:srcRect l="15960" t="6600" r="12120" b="21885"/>
          <a:stretch/>
        </p:blipFill>
        <p:spPr bwMode="auto">
          <a:xfrm>
            <a:off x="243072" y="3926233"/>
            <a:ext cx="3015823" cy="224916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468962243" name="Прямоугольник 6"/>
          <p:cNvSpPr/>
          <p:nvPr/>
        </p:nvSpPr>
        <p:spPr bwMode="auto">
          <a:xfrm>
            <a:off x="3258900" y="4312152"/>
            <a:ext cx="3196502" cy="118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FF0000"/>
                </a:solidFill>
                <a:latin typeface="Pervye Extended Bold"/>
              </a:rPr>
              <a:t>14 июля 2022 года </a:t>
            </a:r>
            <a:r>
              <a:rPr lang="ru-RU">
                <a:latin typeface="Pervye Extended Bold"/>
              </a:rPr>
              <a:t>был подписан закон «О Российском движении детей и молодежи»</a:t>
            </a:r>
            <a:endParaRPr lang="ru-RU">
              <a:latin typeface="Pervye Extended Bold"/>
            </a:endParaRPr>
          </a:p>
        </p:txBody>
      </p:sp>
      <p:pic>
        <p:nvPicPr>
          <p:cNvPr id="916918510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75212" y="4233288"/>
            <a:ext cx="891703" cy="1224882"/>
          </a:xfrm>
          <a:prstGeom prst="rect">
            <a:avLst/>
          </a:prstGeom>
        </p:spPr>
      </p:pic>
      <p:sp>
        <p:nvSpPr>
          <p:cNvPr id="2000903585" name="Прямоугольник 8"/>
          <p:cNvSpPr/>
          <p:nvPr/>
        </p:nvSpPr>
        <p:spPr bwMode="auto">
          <a:xfrm flipH="0" flipV="0">
            <a:off x="9055945" y="4391012"/>
            <a:ext cx="3215583" cy="1067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FF0000"/>
                </a:solidFill>
                <a:latin typeface="Pervye Extended Bold"/>
              </a:rPr>
              <a:t>Первые продолжают</a:t>
            </a:r>
            <a:endParaRPr sz="1600"/>
          </a:p>
          <a:p>
            <a:pPr>
              <a:defRPr/>
            </a:pPr>
            <a:r>
              <a:rPr lang="ru-RU" sz="1600">
                <a:solidFill>
                  <a:srgbClr val="FF0000"/>
                </a:solidFill>
                <a:latin typeface="Pervye Extended Bold"/>
              </a:rPr>
              <a:t>и</a:t>
            </a:r>
            <a:r>
              <a:rPr lang="ru-RU" sz="1600">
                <a:solidFill>
                  <a:srgbClr val="FF0000"/>
                </a:solidFill>
                <a:latin typeface="Pervye Extended Bold"/>
              </a:rPr>
              <a:t>нициативы советской</a:t>
            </a:r>
            <a:endParaRPr sz="1600"/>
          </a:p>
          <a:p>
            <a:pPr>
              <a:defRPr/>
            </a:pPr>
            <a:r>
              <a:rPr lang="ru-RU" sz="1600">
                <a:solidFill>
                  <a:srgbClr val="FF0000"/>
                </a:solidFill>
                <a:latin typeface="Pervye Extended Bold"/>
              </a:rPr>
              <a:t>пионерии</a:t>
            </a:r>
            <a:r>
              <a:rPr lang="ru-RU" sz="1600">
                <a:solidFill>
                  <a:srgbClr val="FF0000"/>
                </a:solidFill>
                <a:latin typeface="Pervye Extended Bold"/>
              </a:rPr>
              <a:t> в современном формате </a:t>
            </a:r>
            <a:endParaRPr lang="ru-RU">
              <a:solidFill>
                <a:srgbClr val="FF0000"/>
              </a:solidFill>
              <a:latin typeface="Pervye Extend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7109458" name="Рисунок 2"/>
          <p:cNvPicPr>
            <a:picLocks noChangeAspect="1"/>
          </p:cNvPicPr>
          <p:nvPr/>
        </p:nvPicPr>
        <p:blipFill>
          <a:blip r:embed="rId2"/>
          <a:srcRect l="0" t="0" r="424" b="-1"/>
          <a:stretch/>
        </p:blipFill>
        <p:spPr bwMode="auto">
          <a:xfrm>
            <a:off x="19" y="1281"/>
            <a:ext cx="12191979" cy="6856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079411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9164"/>
            <a:ext cx="12191999" cy="6799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9901115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9021"/>
            <a:ext cx="12191999" cy="6839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82456713" name="Рисунок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l="0" t="28884" r="40784" b="20027"/>
          <a:stretch/>
        </p:blipFill>
        <p:spPr bwMode="auto">
          <a:xfrm>
            <a:off x="6366538" y="-27222"/>
            <a:ext cx="5825457" cy="6903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8417481" name="Прямоугольник 4"/>
          <p:cNvSpPr/>
          <p:nvPr/>
        </p:nvSpPr>
        <p:spPr bwMode="auto">
          <a:xfrm>
            <a:off x="2604654" y="552771"/>
            <a:ext cx="6818594" cy="51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214FE2"/>
                </a:solidFill>
                <a:latin typeface="Arial"/>
                <a:ea typeface="Arial"/>
                <a:cs typeface="Arial"/>
              </a:rPr>
              <a:t>МИССИИ ДВИЖЕНИЯ ПЕРВЫХ</a:t>
            </a:r>
            <a:endParaRPr sz="2800" b="1">
              <a:solidFill>
                <a:srgbClr val="214FE2"/>
              </a:solidFill>
              <a:latin typeface="Arial"/>
              <a:cs typeface="Arial"/>
            </a:endParaRPr>
          </a:p>
        </p:txBody>
      </p:sp>
      <p:sp>
        <p:nvSpPr>
          <p:cNvPr id="663722494" name="Скругленный прямоугольник 6"/>
          <p:cNvSpPr/>
          <p:nvPr/>
        </p:nvSpPr>
        <p:spPr bwMode="auto">
          <a:xfrm>
            <a:off x="5377777" y="1977507"/>
            <a:ext cx="5070762" cy="5374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5705991" name="Прямоугольник 8"/>
          <p:cNvSpPr/>
          <p:nvPr/>
        </p:nvSpPr>
        <p:spPr bwMode="auto">
          <a:xfrm>
            <a:off x="6437563" y="2017467"/>
            <a:ext cx="2951192" cy="457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Pervye Extended Bold"/>
              </a:rPr>
              <a:t>БЫТЬ С РОССИЕЙ</a:t>
            </a:r>
            <a:endParaRPr lang="ru-RU" sz="2400">
              <a:solidFill>
                <a:schemeClr val="bg1"/>
              </a:solidFill>
              <a:latin typeface="Pervye Extended Bold"/>
            </a:endParaRPr>
          </a:p>
        </p:txBody>
      </p:sp>
      <p:sp>
        <p:nvSpPr>
          <p:cNvPr id="1148853361" name="Скругленный прямоугольник 9"/>
          <p:cNvSpPr/>
          <p:nvPr/>
        </p:nvSpPr>
        <p:spPr bwMode="auto">
          <a:xfrm>
            <a:off x="5377777" y="2711875"/>
            <a:ext cx="5070762" cy="5374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06603543" name="Прямоугольник 10"/>
          <p:cNvSpPr/>
          <p:nvPr/>
        </p:nvSpPr>
        <p:spPr bwMode="auto">
          <a:xfrm flipH="0" flipV="0">
            <a:off x="6443614" y="2749783"/>
            <a:ext cx="3108695" cy="45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Pervye Extended Bold"/>
              </a:rPr>
              <a:t>БЫТЬ ЧЕЛОВЕКОМ</a:t>
            </a:r>
            <a:endParaRPr lang="ru-RU" sz="2400">
              <a:solidFill>
                <a:schemeClr val="bg1"/>
              </a:solidFill>
              <a:latin typeface="Pervye Extended Bold"/>
            </a:endParaRPr>
          </a:p>
        </p:txBody>
      </p:sp>
      <p:sp>
        <p:nvSpPr>
          <p:cNvPr id="11437553" name="Скругленный прямоугольник 11"/>
          <p:cNvSpPr/>
          <p:nvPr/>
        </p:nvSpPr>
        <p:spPr bwMode="auto">
          <a:xfrm>
            <a:off x="5377777" y="3446245"/>
            <a:ext cx="5070762" cy="5374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9119675" name="Прямоугольник 12"/>
          <p:cNvSpPr/>
          <p:nvPr/>
        </p:nvSpPr>
        <p:spPr bwMode="auto">
          <a:xfrm>
            <a:off x="6443614" y="3486206"/>
            <a:ext cx="2394429" cy="457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Pervye Extended Bold"/>
              </a:rPr>
              <a:t>БЫТЬ ВМЕСТЕ</a:t>
            </a:r>
            <a:endParaRPr lang="ru-RU" sz="2400">
              <a:solidFill>
                <a:schemeClr val="bg1"/>
              </a:solidFill>
              <a:latin typeface="Pervye Extended Bold"/>
            </a:endParaRPr>
          </a:p>
        </p:txBody>
      </p:sp>
      <p:sp>
        <p:nvSpPr>
          <p:cNvPr id="608479757" name="Скругленный прямоугольник 13"/>
          <p:cNvSpPr/>
          <p:nvPr/>
        </p:nvSpPr>
        <p:spPr bwMode="auto">
          <a:xfrm>
            <a:off x="5377777" y="4180617"/>
            <a:ext cx="5070762" cy="5374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9145358" name="Прямоугольник 14"/>
          <p:cNvSpPr/>
          <p:nvPr/>
        </p:nvSpPr>
        <p:spPr bwMode="auto">
          <a:xfrm>
            <a:off x="6443614" y="4218525"/>
            <a:ext cx="3184106" cy="457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Pervye Extended Bold"/>
              </a:rPr>
              <a:t>БЫТЬ В ДВИЖЕНИИ</a:t>
            </a:r>
            <a:endParaRPr lang="ru-RU" sz="2400">
              <a:solidFill>
                <a:schemeClr val="bg1"/>
              </a:solidFill>
              <a:latin typeface="Pervye Extended Bold"/>
            </a:endParaRPr>
          </a:p>
        </p:txBody>
      </p:sp>
      <p:sp>
        <p:nvSpPr>
          <p:cNvPr id="2107919316" name="Скругленный прямоугольник 15"/>
          <p:cNvSpPr/>
          <p:nvPr/>
        </p:nvSpPr>
        <p:spPr bwMode="auto">
          <a:xfrm>
            <a:off x="5377777" y="4914984"/>
            <a:ext cx="5070762" cy="5374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8464422" name="Прямоугольник 16"/>
          <p:cNvSpPr/>
          <p:nvPr/>
        </p:nvSpPr>
        <p:spPr bwMode="auto">
          <a:xfrm>
            <a:off x="6443614" y="4994906"/>
            <a:ext cx="2477028" cy="457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Pervye Extended Bold"/>
              </a:rPr>
              <a:t>БЫТЬ ПЕРВЫМ</a:t>
            </a:r>
            <a:endParaRPr lang="ru-RU" sz="2400">
              <a:solidFill>
                <a:schemeClr val="bg1"/>
              </a:solidFill>
              <a:latin typeface="Pervye Extended Bold"/>
            </a:endParaRPr>
          </a:p>
        </p:txBody>
      </p:sp>
      <p:pic>
        <p:nvPicPr>
          <p:cNvPr id="466762781" name="Рисунок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86233" y="1401318"/>
            <a:ext cx="3127765" cy="4691649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3385018" name="Блок-схема: процесс 473385017"/>
          <p:cNvSpPr/>
          <p:nvPr/>
        </p:nvSpPr>
        <p:spPr bwMode="auto">
          <a:xfrm>
            <a:off x="10413713" y="268179"/>
            <a:ext cx="1618324" cy="527111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9915074" name="Блок-схема: процесс 1149915073"/>
          <p:cNvSpPr/>
          <p:nvPr/>
        </p:nvSpPr>
        <p:spPr bwMode="auto">
          <a:xfrm>
            <a:off x="10270189" y="5996863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7516637" name="Блок-схема: процесс 1127516636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2996186" name="Блок-схема: процесс 1082996185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7475596" name="Блок-схема: процесс 1287475595"/>
          <p:cNvSpPr/>
          <p:nvPr/>
        </p:nvSpPr>
        <p:spPr bwMode="auto">
          <a:xfrm>
            <a:off x="10348979" y="5950625"/>
            <a:ext cx="1539533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2637314" name="Блок-схема: процесс 1132637313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5652809" name="Блок-схема: процесс 1725652808"/>
          <p:cNvSpPr/>
          <p:nvPr/>
        </p:nvSpPr>
        <p:spPr bwMode="auto">
          <a:xfrm>
            <a:off x="10348979" y="5950625"/>
            <a:ext cx="1539533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6149069" name="Блок-схема: процесс 1146149068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969203" name="Блок-схема: процесс 1663969202"/>
          <p:cNvSpPr/>
          <p:nvPr/>
        </p:nvSpPr>
        <p:spPr bwMode="auto">
          <a:xfrm>
            <a:off x="10348979" y="5950625"/>
            <a:ext cx="1539533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452386" name="Блок-схема: процесс 302452385"/>
          <p:cNvSpPr/>
          <p:nvPr/>
        </p:nvSpPr>
        <p:spPr bwMode="auto">
          <a:xfrm>
            <a:off x="10413712" y="268178"/>
            <a:ext cx="1618324" cy="527110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2941905" name="Блок-схема: процесс 1312941904"/>
          <p:cNvSpPr/>
          <p:nvPr/>
        </p:nvSpPr>
        <p:spPr bwMode="auto">
          <a:xfrm>
            <a:off x="10348979" y="6075655"/>
            <a:ext cx="1539533" cy="402081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Pervye Extended Bold"/>
        <a:ea typeface="Arial"/>
        <a:cs typeface="Arial"/>
      </a:majorFont>
      <a:minorFont>
        <a:latin typeface="Pervye Book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ONLYOFFICE/7.4.1.36</Application>
  <DocSecurity>0</DocSecurity>
  <PresentationFormat>Широкоэкранный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Движение Первых</dc:title>
  <dc:subject/>
  <dc:creator>Савелий Будко</dc:creator>
  <cp:keywords/>
  <dc:description/>
  <dc:identifier/>
  <dc:language/>
  <cp:lastModifiedBy/>
  <cp:revision>114</cp:revision>
  <dcterms:created xsi:type="dcterms:W3CDTF">2023-08-09T10:54:26Z</dcterms:created>
  <dcterms:modified xsi:type="dcterms:W3CDTF">2023-10-12T14:34:55Z</dcterms:modified>
  <cp:category/>
  <cp:contentStatus/>
  <cp:version/>
</cp:coreProperties>
</file>